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Lst>
  <p:notesMasterIdLst>
    <p:notesMasterId r:id="rId31"/>
  </p:notesMasterIdLst>
  <p:handoutMasterIdLst>
    <p:handoutMasterId r:id="rId32"/>
  </p:handoutMasterIdLst>
  <p:sldIdLst>
    <p:sldId id="290" r:id="rId2"/>
    <p:sldId id="256" r:id="rId3"/>
    <p:sldId id="257" r:id="rId4"/>
    <p:sldId id="260" r:id="rId5"/>
    <p:sldId id="291" r:id="rId6"/>
    <p:sldId id="270" r:id="rId7"/>
    <p:sldId id="261" r:id="rId8"/>
    <p:sldId id="258" r:id="rId9"/>
    <p:sldId id="296" r:id="rId10"/>
    <p:sldId id="292" r:id="rId11"/>
    <p:sldId id="293" r:id="rId12"/>
    <p:sldId id="294" r:id="rId13"/>
    <p:sldId id="295" r:id="rId14"/>
    <p:sldId id="281" r:id="rId15"/>
    <p:sldId id="262" r:id="rId16"/>
    <p:sldId id="277" r:id="rId17"/>
    <p:sldId id="263" r:id="rId18"/>
    <p:sldId id="264" r:id="rId19"/>
    <p:sldId id="284" r:id="rId20"/>
    <p:sldId id="279" r:id="rId21"/>
    <p:sldId id="265" r:id="rId22"/>
    <p:sldId id="267" r:id="rId23"/>
    <p:sldId id="285" r:id="rId24"/>
    <p:sldId id="297" r:id="rId25"/>
    <p:sldId id="271" r:id="rId26"/>
    <p:sldId id="289" r:id="rId27"/>
    <p:sldId id="288" r:id="rId28"/>
    <p:sldId id="287" r:id="rId29"/>
    <p:sldId id="276" r:id="rId3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Comic Sans MS" charset="0"/>
        <a:ea typeface="+mn-ea"/>
        <a:cs typeface="+mn-cs"/>
      </a:defRPr>
    </a:lvl1pPr>
    <a:lvl2pPr marL="457200" algn="l" rtl="0" fontAlgn="base">
      <a:spcBef>
        <a:spcPct val="0"/>
      </a:spcBef>
      <a:spcAft>
        <a:spcPct val="0"/>
      </a:spcAft>
      <a:defRPr kern="1200">
        <a:solidFill>
          <a:schemeClr val="tx1"/>
        </a:solidFill>
        <a:latin typeface="Comic Sans MS" charset="0"/>
        <a:ea typeface="+mn-ea"/>
        <a:cs typeface="+mn-cs"/>
      </a:defRPr>
    </a:lvl2pPr>
    <a:lvl3pPr marL="914400" algn="l" rtl="0" fontAlgn="base">
      <a:spcBef>
        <a:spcPct val="0"/>
      </a:spcBef>
      <a:spcAft>
        <a:spcPct val="0"/>
      </a:spcAft>
      <a:defRPr kern="1200">
        <a:solidFill>
          <a:schemeClr val="tx1"/>
        </a:solidFill>
        <a:latin typeface="Comic Sans MS" charset="0"/>
        <a:ea typeface="+mn-ea"/>
        <a:cs typeface="+mn-cs"/>
      </a:defRPr>
    </a:lvl3pPr>
    <a:lvl4pPr marL="1371600" algn="l" rtl="0" fontAlgn="base">
      <a:spcBef>
        <a:spcPct val="0"/>
      </a:spcBef>
      <a:spcAft>
        <a:spcPct val="0"/>
      </a:spcAft>
      <a:defRPr kern="1200">
        <a:solidFill>
          <a:schemeClr val="tx1"/>
        </a:solidFill>
        <a:latin typeface="Comic Sans MS" charset="0"/>
        <a:ea typeface="+mn-ea"/>
        <a:cs typeface="+mn-cs"/>
      </a:defRPr>
    </a:lvl4pPr>
    <a:lvl5pPr marL="1828800" algn="l" rtl="0" fontAlgn="base">
      <a:spcBef>
        <a:spcPct val="0"/>
      </a:spcBef>
      <a:spcAft>
        <a:spcPct val="0"/>
      </a:spcAft>
      <a:defRPr kern="1200">
        <a:solidFill>
          <a:schemeClr val="tx1"/>
        </a:solidFill>
        <a:latin typeface="Comic Sans MS" charset="0"/>
        <a:ea typeface="+mn-ea"/>
        <a:cs typeface="+mn-cs"/>
      </a:defRPr>
    </a:lvl5pPr>
    <a:lvl6pPr marL="2286000" algn="l" defTabSz="914400" rtl="0" eaLnBrk="1" latinLnBrk="0" hangingPunct="1">
      <a:defRPr kern="1200">
        <a:solidFill>
          <a:schemeClr val="tx1"/>
        </a:solidFill>
        <a:latin typeface="Comic Sans MS" charset="0"/>
        <a:ea typeface="+mn-ea"/>
        <a:cs typeface="+mn-cs"/>
      </a:defRPr>
    </a:lvl6pPr>
    <a:lvl7pPr marL="2743200" algn="l" defTabSz="914400" rtl="0" eaLnBrk="1" latinLnBrk="0" hangingPunct="1">
      <a:defRPr kern="1200">
        <a:solidFill>
          <a:schemeClr val="tx1"/>
        </a:solidFill>
        <a:latin typeface="Comic Sans MS" charset="0"/>
        <a:ea typeface="+mn-ea"/>
        <a:cs typeface="+mn-cs"/>
      </a:defRPr>
    </a:lvl7pPr>
    <a:lvl8pPr marL="3200400" algn="l" defTabSz="914400" rtl="0" eaLnBrk="1" latinLnBrk="0" hangingPunct="1">
      <a:defRPr kern="1200">
        <a:solidFill>
          <a:schemeClr val="tx1"/>
        </a:solidFill>
        <a:latin typeface="Comic Sans MS" charset="0"/>
        <a:ea typeface="+mn-ea"/>
        <a:cs typeface="+mn-cs"/>
      </a:defRPr>
    </a:lvl8pPr>
    <a:lvl9pPr marL="3657600" algn="l" defTabSz="914400" rtl="0" eaLnBrk="1" latinLnBrk="0" hangingPunct="1">
      <a:defRPr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CC33"/>
    <a:srgbClr val="6666FF"/>
    <a:srgbClr val="808000"/>
    <a:srgbClr val="CC0066"/>
    <a:srgbClr val="FFCCFF"/>
    <a:srgbClr val="66FF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18" autoAdjust="0"/>
    <p:restoredTop sz="94660"/>
  </p:normalViewPr>
  <p:slideViewPr>
    <p:cSldViewPr>
      <p:cViewPr varScale="1">
        <p:scale>
          <a:sx n="68" d="100"/>
          <a:sy n="68" d="100"/>
        </p:scale>
        <p:origin x="9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am Smyth" userId="fc5023d4b48a3f00" providerId="LiveId" clId="{031D95D9-33A5-4553-B289-B08CF0E37A5F}"/>
    <pc:docChg chg="undo custSel addSld delSld modSld">
      <pc:chgData name="Miriam Smyth" userId="fc5023d4b48a3f00" providerId="LiveId" clId="{031D95D9-33A5-4553-B289-B08CF0E37A5F}" dt="2020-08-26T18:42:53.175" v="718" actId="20577"/>
      <pc:docMkLst>
        <pc:docMk/>
      </pc:docMkLst>
      <pc:sldChg chg="addSp delSp modSp mod">
        <pc:chgData name="Miriam Smyth" userId="fc5023d4b48a3f00" providerId="LiveId" clId="{031D95D9-33A5-4553-B289-B08CF0E37A5F}" dt="2020-08-25T21:13:21.511" v="22" actId="403"/>
        <pc:sldMkLst>
          <pc:docMk/>
          <pc:sldMk cId="0" sldId="258"/>
        </pc:sldMkLst>
        <pc:spChg chg="add del">
          <ac:chgData name="Miriam Smyth" userId="fc5023d4b48a3f00" providerId="LiveId" clId="{031D95D9-33A5-4553-B289-B08CF0E37A5F}" dt="2020-08-25T21:13:08.628" v="19" actId="22"/>
          <ac:spMkLst>
            <pc:docMk/>
            <pc:sldMk cId="0" sldId="258"/>
            <ac:spMk id="7" creationId="{15AE1218-4E42-4B24-87DF-5B8A3FB31688}"/>
          </ac:spMkLst>
        </pc:spChg>
        <pc:spChg chg="mod">
          <ac:chgData name="Miriam Smyth" userId="fc5023d4b48a3f00" providerId="LiveId" clId="{031D95D9-33A5-4553-B289-B08CF0E37A5F}" dt="2020-08-25T21:13:21.511" v="22" actId="403"/>
          <ac:spMkLst>
            <pc:docMk/>
            <pc:sldMk cId="0" sldId="258"/>
            <ac:spMk id="24578" creationId="{00000000-0000-0000-0000-000000000000}"/>
          </ac:spMkLst>
        </pc:spChg>
      </pc:sldChg>
      <pc:sldChg chg="del">
        <pc:chgData name="Miriam Smyth" userId="fc5023d4b48a3f00" providerId="LiveId" clId="{031D95D9-33A5-4553-B289-B08CF0E37A5F}" dt="2020-08-26T09:10:21.937" v="661" actId="2696"/>
        <pc:sldMkLst>
          <pc:docMk/>
          <pc:sldMk cId="375382733" sldId="286"/>
        </pc:sldMkLst>
      </pc:sldChg>
      <pc:sldChg chg="addSp delSp modSp mod">
        <pc:chgData name="Miriam Smyth" userId="fc5023d4b48a3f00" providerId="LiveId" clId="{031D95D9-33A5-4553-B289-B08CF0E37A5F}" dt="2020-08-26T18:42:53.175" v="718" actId="20577"/>
        <pc:sldMkLst>
          <pc:docMk/>
          <pc:sldMk cId="1903064628" sldId="288"/>
        </pc:sldMkLst>
        <pc:spChg chg="mod">
          <ac:chgData name="Miriam Smyth" userId="fc5023d4b48a3f00" providerId="LiveId" clId="{031D95D9-33A5-4553-B289-B08CF0E37A5F}" dt="2020-08-26T18:42:53.175" v="718" actId="20577"/>
          <ac:spMkLst>
            <pc:docMk/>
            <pc:sldMk cId="1903064628" sldId="288"/>
            <ac:spMk id="3" creationId="{00000000-0000-0000-0000-000000000000}"/>
          </ac:spMkLst>
        </pc:spChg>
        <pc:spChg chg="add del">
          <ac:chgData name="Miriam Smyth" userId="fc5023d4b48a3f00" providerId="LiveId" clId="{031D95D9-33A5-4553-B289-B08CF0E37A5F}" dt="2020-08-26T18:41:52.408" v="680" actId="478"/>
          <ac:spMkLst>
            <pc:docMk/>
            <pc:sldMk cId="1903064628" sldId="288"/>
            <ac:spMk id="4" creationId="{EBA20322-5B06-446F-99C6-6D3AFD80978D}"/>
          </ac:spMkLst>
        </pc:spChg>
        <pc:spChg chg="add del">
          <ac:chgData name="Miriam Smyth" userId="fc5023d4b48a3f00" providerId="LiveId" clId="{031D95D9-33A5-4553-B289-B08CF0E37A5F}" dt="2020-08-26T18:42:00.126" v="682" actId="478"/>
          <ac:spMkLst>
            <pc:docMk/>
            <pc:sldMk cId="1903064628" sldId="288"/>
            <ac:spMk id="5" creationId="{7EF1BBD6-F1D8-4889-BCCF-F85498D75B36}"/>
          </ac:spMkLst>
        </pc:spChg>
        <pc:picChg chg="add mod">
          <ac:chgData name="Miriam Smyth" userId="fc5023d4b48a3f00" providerId="LiveId" clId="{031D95D9-33A5-4553-B289-B08CF0E37A5F}" dt="2020-08-26T18:42:38.473" v="691" actId="1076"/>
          <ac:picMkLst>
            <pc:docMk/>
            <pc:sldMk cId="1903064628" sldId="288"/>
            <ac:picMk id="7" creationId="{C8073E1B-557B-49B1-BC60-F38382E3F3B9}"/>
          </ac:picMkLst>
        </pc:picChg>
        <pc:picChg chg="del mod">
          <ac:chgData name="Miriam Smyth" userId="fc5023d4b48a3f00" providerId="LiveId" clId="{031D95D9-33A5-4553-B289-B08CF0E37A5F}" dt="2020-08-26T18:42:35.659" v="690" actId="478"/>
          <ac:picMkLst>
            <pc:docMk/>
            <pc:sldMk cId="1903064628" sldId="288"/>
            <ac:picMk id="4098" creationId="{00000000-0000-0000-0000-000000000000}"/>
          </ac:picMkLst>
        </pc:picChg>
      </pc:sldChg>
      <pc:sldChg chg="modSp mod">
        <pc:chgData name="Miriam Smyth" userId="fc5023d4b48a3f00" providerId="LiveId" clId="{031D95D9-33A5-4553-B289-B08CF0E37A5F}" dt="2020-08-26T09:10:40.372" v="678" actId="20577"/>
        <pc:sldMkLst>
          <pc:docMk/>
          <pc:sldMk cId="4063571735" sldId="289"/>
        </pc:sldMkLst>
        <pc:spChg chg="mod">
          <ac:chgData name="Miriam Smyth" userId="fc5023d4b48a3f00" providerId="LiveId" clId="{031D95D9-33A5-4553-B289-B08CF0E37A5F}" dt="2020-08-26T09:10:40.372" v="678" actId="20577"/>
          <ac:spMkLst>
            <pc:docMk/>
            <pc:sldMk cId="4063571735" sldId="289"/>
            <ac:spMk id="3" creationId="{00000000-0000-0000-0000-000000000000}"/>
          </ac:spMkLst>
        </pc:spChg>
      </pc:sldChg>
      <pc:sldChg chg="modSp mod">
        <pc:chgData name="Miriam Smyth" userId="fc5023d4b48a3f00" providerId="LiveId" clId="{031D95D9-33A5-4553-B289-B08CF0E37A5F}" dt="2020-08-26T09:04:49.195" v="660" actId="20577"/>
        <pc:sldMkLst>
          <pc:docMk/>
          <pc:sldMk cId="4147484509" sldId="292"/>
        </pc:sldMkLst>
        <pc:spChg chg="mod">
          <ac:chgData name="Miriam Smyth" userId="fc5023d4b48a3f00" providerId="LiveId" clId="{031D95D9-33A5-4553-B289-B08CF0E37A5F}" dt="2020-08-26T09:04:49.195" v="660" actId="20577"/>
          <ac:spMkLst>
            <pc:docMk/>
            <pc:sldMk cId="4147484509" sldId="292"/>
            <ac:spMk id="2" creationId="{6D0BC0FB-22E8-4DFB-B2EB-CBFAF01986BE}"/>
          </ac:spMkLst>
        </pc:spChg>
        <pc:spChg chg="mod">
          <ac:chgData name="Miriam Smyth" userId="fc5023d4b48a3f00" providerId="LiveId" clId="{031D95D9-33A5-4553-B289-B08CF0E37A5F}" dt="2020-08-25T21:17:50.872" v="344" actId="20577"/>
          <ac:spMkLst>
            <pc:docMk/>
            <pc:sldMk cId="4147484509" sldId="292"/>
            <ac:spMk id="3" creationId="{8F0C23D5-7901-4D75-9181-05AB926D7012}"/>
          </ac:spMkLst>
        </pc:spChg>
      </pc:sldChg>
      <pc:sldChg chg="addSp modSp new mod">
        <pc:chgData name="Miriam Smyth" userId="fc5023d4b48a3f00" providerId="LiveId" clId="{031D95D9-33A5-4553-B289-B08CF0E37A5F}" dt="2020-08-25T21:17:20.454" v="318" actId="14100"/>
        <pc:sldMkLst>
          <pc:docMk/>
          <pc:sldMk cId="3214106034" sldId="296"/>
        </pc:sldMkLst>
        <pc:spChg chg="mod">
          <ac:chgData name="Miriam Smyth" userId="fc5023d4b48a3f00" providerId="LiveId" clId="{031D95D9-33A5-4553-B289-B08CF0E37A5F}" dt="2020-08-25T21:17:20.454" v="318" actId="14100"/>
          <ac:spMkLst>
            <pc:docMk/>
            <pc:sldMk cId="3214106034" sldId="296"/>
            <ac:spMk id="2" creationId="{EE09E503-A12A-45F1-8FFE-C5184F2D62B3}"/>
          </ac:spMkLst>
        </pc:spChg>
        <pc:spChg chg="mod">
          <ac:chgData name="Miriam Smyth" userId="fc5023d4b48a3f00" providerId="LiveId" clId="{031D95D9-33A5-4553-B289-B08CF0E37A5F}" dt="2020-08-25T21:17:11.196" v="314" actId="2711"/>
          <ac:spMkLst>
            <pc:docMk/>
            <pc:sldMk cId="3214106034" sldId="296"/>
            <ac:spMk id="3" creationId="{2D0BCD51-D7AA-4E52-93A8-3717EDD8F6BA}"/>
          </ac:spMkLst>
        </pc:spChg>
        <pc:picChg chg="add mod">
          <ac:chgData name="Miriam Smyth" userId="fc5023d4b48a3f00" providerId="LiveId" clId="{031D95D9-33A5-4553-B289-B08CF0E37A5F}" dt="2020-08-25T21:13:38.256" v="26" actId="1076"/>
          <ac:picMkLst>
            <pc:docMk/>
            <pc:sldMk cId="3214106034" sldId="296"/>
            <ac:picMk id="5" creationId="{9B39FE98-7E83-49DF-AC1F-0E38C380588D}"/>
          </ac:picMkLst>
        </pc:picChg>
      </pc:sldChg>
      <pc:sldChg chg="addSp delSp modSp new mod">
        <pc:chgData name="Miriam Smyth" userId="fc5023d4b48a3f00" providerId="LiveId" clId="{031D95D9-33A5-4553-B289-B08CF0E37A5F}" dt="2020-08-25T21:22:00.337" v="657" actId="1076"/>
        <pc:sldMkLst>
          <pc:docMk/>
          <pc:sldMk cId="839641693" sldId="297"/>
        </pc:sldMkLst>
        <pc:spChg chg="mod">
          <ac:chgData name="Miriam Smyth" userId="fc5023d4b48a3f00" providerId="LiveId" clId="{031D95D9-33A5-4553-B289-B08CF0E37A5F}" dt="2020-08-25T21:19:19.045" v="374" actId="313"/>
          <ac:spMkLst>
            <pc:docMk/>
            <pc:sldMk cId="839641693" sldId="297"/>
            <ac:spMk id="2" creationId="{32582D0C-5F62-4A7D-B60A-8D99348699C2}"/>
          </ac:spMkLst>
        </pc:spChg>
        <pc:spChg chg="mod">
          <ac:chgData name="Miriam Smyth" userId="fc5023d4b48a3f00" providerId="LiveId" clId="{031D95D9-33A5-4553-B289-B08CF0E37A5F}" dt="2020-08-25T21:20:54.775" v="655" actId="20577"/>
          <ac:spMkLst>
            <pc:docMk/>
            <pc:sldMk cId="839641693" sldId="297"/>
            <ac:spMk id="3" creationId="{2DD8E3C3-3521-44A8-8ADD-F07590A9F6B9}"/>
          </ac:spMkLst>
        </pc:spChg>
        <pc:spChg chg="del">
          <ac:chgData name="Miriam Smyth" userId="fc5023d4b48a3f00" providerId="LiveId" clId="{031D95D9-33A5-4553-B289-B08CF0E37A5F}" dt="2020-08-25T21:19:27.305" v="376" actId="478"/>
          <ac:spMkLst>
            <pc:docMk/>
            <pc:sldMk cId="839641693" sldId="297"/>
            <ac:spMk id="4" creationId="{8DEC0334-B08A-4069-A4EE-0C93A768B744}"/>
          </ac:spMkLst>
        </pc:spChg>
        <pc:spChg chg="del">
          <ac:chgData name="Miriam Smyth" userId="fc5023d4b48a3f00" providerId="LiveId" clId="{031D95D9-33A5-4553-B289-B08CF0E37A5F}" dt="2020-08-25T21:19:24.013" v="375" actId="478"/>
          <ac:spMkLst>
            <pc:docMk/>
            <pc:sldMk cId="839641693" sldId="297"/>
            <ac:spMk id="5" creationId="{7AB1ABA1-C10E-4765-93B3-2B6EA5CDD91C}"/>
          </ac:spMkLst>
        </pc:spChg>
        <pc:picChg chg="add mod">
          <ac:chgData name="Miriam Smyth" userId="fc5023d4b48a3f00" providerId="LiveId" clId="{031D95D9-33A5-4553-B289-B08CF0E37A5F}" dt="2020-08-25T21:22:00.337" v="657" actId="1076"/>
          <ac:picMkLst>
            <pc:docMk/>
            <pc:sldMk cId="839641693" sldId="297"/>
            <ac:picMk id="1026" creationId="{25D184E8-5CA0-4275-8EEC-16F01BBB9ED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dirty="0"/>
          </a:p>
        </p:txBody>
      </p:sp>
      <p:sp>
        <p:nvSpPr>
          <p:cNvPr id="829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dirty="0"/>
          </a:p>
        </p:txBody>
      </p:sp>
      <p:sp>
        <p:nvSpPr>
          <p:cNvPr id="829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dirty="0"/>
          </a:p>
        </p:txBody>
      </p:sp>
      <p:sp>
        <p:nvSpPr>
          <p:cNvPr id="829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68986F41-F1A3-2E44-A92B-C17D9B88FAFC}" type="slidenum">
              <a:rPr lang="en-GB" altLang="en-US"/>
              <a:pPr/>
              <a:t>‹#›</a:t>
            </a:fld>
            <a:endParaRPr lang="en-GB" altLang="en-US" dirty="0"/>
          </a:p>
        </p:txBody>
      </p:sp>
    </p:spTree>
    <p:extLst>
      <p:ext uri="{BB962C8B-B14F-4D97-AF65-F5344CB8AC3E}">
        <p14:creationId xmlns:p14="http://schemas.microsoft.com/office/powerpoint/2010/main" val="424238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dirty="0"/>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dirty="0"/>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235DB52-2AC4-5948-B034-E28C756C06BA}" type="slidenum">
              <a:rPr lang="en-GB" altLang="en-US"/>
              <a:pPr/>
              <a:t>‹#›</a:t>
            </a:fld>
            <a:endParaRPr lang="en-GB" altLang="en-US" dirty="0"/>
          </a:p>
        </p:txBody>
      </p:sp>
    </p:spTree>
    <p:extLst>
      <p:ext uri="{BB962C8B-B14F-4D97-AF65-F5344CB8AC3E}">
        <p14:creationId xmlns:p14="http://schemas.microsoft.com/office/powerpoint/2010/main" val="1957747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fld id="{0E91EFF6-D29C-5B42-85F1-BD10AAEBBF1C}" type="slidenum">
              <a:rPr lang="en-GB" altLang="en-US">
                <a:latin typeface="Arial" charset="0"/>
              </a:rPr>
              <a:pPr eaLnBrk="1" hangingPunct="1"/>
              <a:t>2</a:t>
            </a:fld>
            <a:endParaRPr lang="en-GB" altLang="en-US" dirty="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71988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fld id="{29DC3180-5A07-3446-8CAA-6724788910CC}" type="slidenum">
              <a:rPr lang="en-GB" altLang="en-US">
                <a:latin typeface="Arial" charset="0"/>
              </a:rPr>
              <a:pPr eaLnBrk="1" hangingPunct="1"/>
              <a:t>4</a:t>
            </a:fld>
            <a:endParaRPr lang="en-GB" altLang="en-US" dirty="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164976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E95D3652-0552-0748-9E52-743706CD65F1}" type="slidenum">
              <a:rPr lang="en-GB" altLang="en-US" smtClean="0"/>
              <a:pPr/>
              <a:t>‹#›</a:t>
            </a:fld>
            <a:endParaRPr lang="en-GB" altLang="en-US" dirty="0"/>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42FE031D-3A8D-CE4B-B1F8-4E681E4FD44E}" type="slidenum">
              <a:rPr lang="en-GB" altLang="en-US" smtClean="0"/>
              <a:pPr/>
              <a:t>‹#›</a:t>
            </a:fld>
            <a:endParaRPr lang="en-GB" altLang="en-US" dirty="0"/>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52A87DD3-74EF-5241-93B1-CEC6FF3067D4}" type="slidenum">
              <a:rPr lang="en-GB" altLang="en-US" smtClean="0"/>
              <a:pPr/>
              <a:t>‹#›</a:t>
            </a:fld>
            <a:endParaRPr lang="en-GB" alt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E"/>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fld id="{EA7A133C-DCD2-1A41-80D6-51A7FA26617F}" type="slidenum">
              <a:rPr lang="en-GB" altLang="en-US"/>
              <a:pPr/>
              <a:t>‹#›</a:t>
            </a:fld>
            <a:endParaRPr lang="en-GB" altLang="en-US" dirty="0"/>
          </a:p>
        </p:txBody>
      </p:sp>
    </p:spTree>
    <p:extLst>
      <p:ext uri="{BB962C8B-B14F-4D97-AF65-F5344CB8AC3E}">
        <p14:creationId xmlns:p14="http://schemas.microsoft.com/office/powerpoint/2010/main" val="1303455736"/>
      </p:ext>
    </p:extLst>
  </p:cSld>
  <p:clrMapOvr>
    <a:masterClrMapping/>
  </p:clrMapOvr>
  <p:transition>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IE"/>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fld id="{6FDA6B4A-4870-BC4F-B778-0DCCC248DD51}" type="slidenum">
              <a:rPr lang="en-GB" altLang="en-US"/>
              <a:pPr/>
              <a:t>‹#›</a:t>
            </a:fld>
            <a:endParaRPr lang="en-GB" altLang="en-US" dirty="0"/>
          </a:p>
        </p:txBody>
      </p:sp>
    </p:spTree>
    <p:extLst>
      <p:ext uri="{BB962C8B-B14F-4D97-AF65-F5344CB8AC3E}">
        <p14:creationId xmlns:p14="http://schemas.microsoft.com/office/powerpoint/2010/main" val="521595368"/>
      </p:ext>
    </p:extLst>
  </p:cSld>
  <p:clrMapOvr>
    <a:masterClrMapping/>
  </p:clrMapOvr>
  <p:transition>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E"/>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4"/>
          <p:cNvSpPr>
            <a:spLocks noGrp="1" noChangeArrowheads="1"/>
          </p:cNvSpPr>
          <p:nvPr>
            <p:ph type="dt" sz="half" idx="10"/>
          </p:nvPr>
        </p:nvSpPr>
        <p:spPr/>
        <p:txBody>
          <a:bodyPr/>
          <a:lstStyle>
            <a:lvl1pPr>
              <a:defRPr/>
            </a:lvl1pPr>
          </a:lstStyle>
          <a:p>
            <a:pPr>
              <a:defRPr/>
            </a:pPr>
            <a:endParaRPr lang="en-GB" dirty="0"/>
          </a:p>
        </p:txBody>
      </p:sp>
      <p:sp>
        <p:nvSpPr>
          <p:cNvPr id="7" name="Rectangle 5"/>
          <p:cNvSpPr>
            <a:spLocks noGrp="1" noChangeArrowheads="1"/>
          </p:cNvSpPr>
          <p:nvPr>
            <p:ph type="ftr" sz="quarter" idx="11"/>
          </p:nvPr>
        </p:nvSpPr>
        <p:spPr/>
        <p:txBody>
          <a:bodyPr/>
          <a:lstStyle>
            <a:lvl1pPr>
              <a:defRPr/>
            </a:lvl1pPr>
          </a:lstStyle>
          <a:p>
            <a:pPr>
              <a:defRPr/>
            </a:pPr>
            <a:endParaRPr lang="en-GB" dirty="0"/>
          </a:p>
        </p:txBody>
      </p:sp>
      <p:sp>
        <p:nvSpPr>
          <p:cNvPr id="8" name="Rectangle 6"/>
          <p:cNvSpPr>
            <a:spLocks noGrp="1" noChangeArrowheads="1"/>
          </p:cNvSpPr>
          <p:nvPr>
            <p:ph type="sldNum" sz="quarter" idx="12"/>
          </p:nvPr>
        </p:nvSpPr>
        <p:spPr/>
        <p:txBody>
          <a:bodyPr/>
          <a:lstStyle>
            <a:lvl1pPr>
              <a:defRPr/>
            </a:lvl1pPr>
          </a:lstStyle>
          <a:p>
            <a:fld id="{5DCAD1EE-C46E-4447-BBD3-BD0024176872}" type="slidenum">
              <a:rPr lang="en-GB" altLang="en-US"/>
              <a:pPr/>
              <a:t>‹#›</a:t>
            </a:fld>
            <a:endParaRPr lang="en-GB" altLang="en-US" dirty="0"/>
          </a:p>
        </p:txBody>
      </p:sp>
    </p:spTree>
    <p:extLst>
      <p:ext uri="{BB962C8B-B14F-4D97-AF65-F5344CB8AC3E}">
        <p14:creationId xmlns:p14="http://schemas.microsoft.com/office/powerpoint/2010/main" val="1726956429"/>
      </p:ext>
    </p:extLst>
  </p:cSld>
  <p:clrMapOvr>
    <a:masterClrMapping/>
  </p:clrMapOvr>
  <p:transition>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4"/>
          <p:cNvSpPr>
            <a:spLocks noGrp="1" noChangeArrowheads="1"/>
          </p:cNvSpPr>
          <p:nvPr>
            <p:ph type="dt" sz="half" idx="10"/>
          </p:nvPr>
        </p:nvSpPr>
        <p:spPr/>
        <p:txBody>
          <a:bodyPr/>
          <a:lstStyle>
            <a:lvl1pPr>
              <a:defRPr/>
            </a:lvl1pPr>
          </a:lstStyle>
          <a:p>
            <a:pPr>
              <a:defRPr/>
            </a:pPr>
            <a:endParaRPr lang="en-GB" dirty="0"/>
          </a:p>
        </p:txBody>
      </p:sp>
      <p:sp>
        <p:nvSpPr>
          <p:cNvPr id="7" name="Rectangle 5"/>
          <p:cNvSpPr>
            <a:spLocks noGrp="1" noChangeArrowheads="1"/>
          </p:cNvSpPr>
          <p:nvPr>
            <p:ph type="ftr" sz="quarter" idx="11"/>
          </p:nvPr>
        </p:nvSpPr>
        <p:spPr/>
        <p:txBody>
          <a:bodyPr/>
          <a:lstStyle>
            <a:lvl1pPr>
              <a:defRPr/>
            </a:lvl1pPr>
          </a:lstStyle>
          <a:p>
            <a:pPr>
              <a:defRPr/>
            </a:pPr>
            <a:endParaRPr lang="en-GB" dirty="0"/>
          </a:p>
        </p:txBody>
      </p:sp>
      <p:sp>
        <p:nvSpPr>
          <p:cNvPr id="8" name="Rectangle 6"/>
          <p:cNvSpPr>
            <a:spLocks noGrp="1" noChangeArrowheads="1"/>
          </p:cNvSpPr>
          <p:nvPr>
            <p:ph type="sldNum" sz="quarter" idx="12"/>
          </p:nvPr>
        </p:nvSpPr>
        <p:spPr/>
        <p:txBody>
          <a:bodyPr/>
          <a:lstStyle>
            <a:lvl1pPr>
              <a:defRPr/>
            </a:lvl1pPr>
          </a:lstStyle>
          <a:p>
            <a:fld id="{04B0BA2E-0010-A649-A313-737EC0BBC212}" type="slidenum">
              <a:rPr lang="en-GB" altLang="en-US"/>
              <a:pPr/>
              <a:t>‹#›</a:t>
            </a:fld>
            <a:endParaRPr lang="en-GB" altLang="en-US" dirty="0"/>
          </a:p>
        </p:txBody>
      </p:sp>
    </p:spTree>
    <p:extLst>
      <p:ext uri="{BB962C8B-B14F-4D97-AF65-F5344CB8AC3E}">
        <p14:creationId xmlns:p14="http://schemas.microsoft.com/office/powerpoint/2010/main" val="294702567"/>
      </p:ext>
    </p:extLst>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250E84F8-3585-2E46-A950-52DFA1B043BF}" type="slidenum">
              <a:rPr lang="en-GB" altLang="en-US" smtClean="0"/>
              <a:pPr/>
              <a:t>‹#›</a:t>
            </a:fld>
            <a:endParaRPr lang="en-GB" alt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5B766B8D-D6FC-964C-A78E-E0791ADECA0C}" type="slidenum">
              <a:rPr lang="en-GB" altLang="en-US" smtClean="0"/>
              <a:pPr/>
              <a:t>‹#›</a:t>
            </a:fld>
            <a:endParaRPr lang="en-GB" altLang="en-US" dirty="0"/>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fld id="{B26A5271-27EB-DF43-A5A4-06B49361183E}" type="slidenum">
              <a:rPr lang="en-GB" altLang="en-US" smtClean="0"/>
              <a:pPr/>
              <a:t>‹#›</a:t>
            </a:fld>
            <a:endParaRPr lang="en-GB" alt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fld id="{E47F0C15-68F5-8C41-A938-F154BB1277D8}" type="slidenum">
              <a:rPr lang="en-GB" altLang="en-US" smtClean="0"/>
              <a:pPr/>
              <a:t>‹#›</a:t>
            </a:fld>
            <a:endParaRPr lang="en-GB" altLang="en-US" dirty="0"/>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fld id="{0D16C7CE-79FF-0A4C-A9B6-08ACAABC0EE5}" type="slidenum">
              <a:rPr lang="en-GB" altLang="en-US" smtClean="0"/>
              <a:pPr/>
              <a:t>‹#›</a:t>
            </a:fld>
            <a:endParaRPr lang="en-GB" altLang="en-US" dirty="0"/>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fld id="{ED729E41-A2BE-084D-9419-6F0B3D1C753E}" type="slidenum">
              <a:rPr lang="en-GB" altLang="en-US" smtClean="0"/>
              <a:pPr/>
              <a:t>‹#›</a:t>
            </a:fld>
            <a:endParaRPr lang="en-GB" altLang="en-US" dirty="0"/>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fld id="{D3E99C27-6612-7D45-91EA-8B328AC45174}" type="slidenum">
              <a:rPr lang="en-GB" altLang="en-US" smtClean="0"/>
              <a:pPr/>
              <a:t>‹#›</a:t>
            </a:fld>
            <a:endParaRPr lang="en-GB" alt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fld id="{74AE7122-8E23-4D4C-83D8-C78AA54C5C57}" type="slidenum">
              <a:rPr lang="en-GB" altLang="en-US" smtClean="0"/>
              <a:pPr/>
              <a:t>‹#›</a:t>
            </a:fld>
            <a:endParaRPr lang="en-GB" alt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GB"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GB"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7E2B9BD-4E5D-CD40-A62C-ACEA878CF5A5}" type="slidenum">
              <a:rPr lang="en-GB" altLang="en-US" smtClean="0"/>
              <a:pPr/>
              <a:t>‹#›</a:t>
            </a:fld>
            <a:endParaRPr lang="en-GB" alt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Lst>
  <p:transition>
    <p:newsflash/>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gif"/><Relationship Id="rId1" Type="http://schemas.openxmlformats.org/officeDocument/2006/relationships/slideLayout" Target="../slideLayouts/slideLayout13.xml"/><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gif"/></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w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15.xml"/><Relationship Id="rId4" Type="http://schemas.openxmlformats.org/officeDocument/2006/relationships/image" Target="../media/image36.wmf"/></Relationships>
</file>

<file path=ppt/slides/_rels/slide2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14.xml"/><Relationship Id="rId4" Type="http://schemas.openxmlformats.org/officeDocument/2006/relationships/image" Target="../media/image39.wmf"/></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14.xml"/><Relationship Id="rId5" Type="http://schemas.openxmlformats.org/officeDocument/2006/relationships/image" Target="../media/image45.wmf"/><Relationship Id="rId4" Type="http://schemas.openxmlformats.org/officeDocument/2006/relationships/image" Target="../media/image44.wmf"/></Relationships>
</file>

<file path=ppt/slides/_rels/slide26.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mailto:info@smnslimerick.ie"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smnslimerick.ie/"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4.xml"/><Relationship Id="rId5" Type="http://schemas.openxmlformats.org/officeDocument/2006/relationships/image" Target="../media/image10.wmf"/><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3.x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76D321-BB69-481E-B92A-96716D237A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9551" y="1556792"/>
            <a:ext cx="4734464" cy="4392488"/>
          </a:xfrm>
          <a:prstGeom prst="rect">
            <a:avLst/>
          </a:prstGeom>
        </p:spPr>
      </p:pic>
    </p:spTree>
    <p:extLst>
      <p:ext uri="{BB962C8B-B14F-4D97-AF65-F5344CB8AC3E}">
        <p14:creationId xmlns:p14="http://schemas.microsoft.com/office/powerpoint/2010/main" val="1280207280"/>
      </p:ext>
    </p:extLst>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0BC0FB-22E8-4DFB-B2EB-CBFAF01986BE}"/>
              </a:ext>
            </a:extLst>
          </p:cNvPr>
          <p:cNvSpPr>
            <a:spLocks noGrp="1"/>
          </p:cNvSpPr>
          <p:nvPr>
            <p:ph idx="1"/>
          </p:nvPr>
        </p:nvSpPr>
        <p:spPr>
          <a:xfrm>
            <a:off x="457200" y="2276872"/>
            <a:ext cx="8363271" cy="4242800"/>
          </a:xfrm>
        </p:spPr>
        <p:txBody>
          <a:bodyPr/>
          <a:lstStyle/>
          <a:p>
            <a:r>
              <a:rPr lang="en-IE" dirty="0">
                <a:solidFill>
                  <a:schemeClr val="tx1"/>
                </a:solidFill>
                <a:latin typeface="Comic Sans MS" panose="030F0702030302020204" pitchFamily="66" charset="0"/>
              </a:rPr>
              <a:t>On week two we ask that parents do not enter the school grounds at all. Encourage your child to walk down. Prepare them for this in advance. </a:t>
            </a:r>
          </a:p>
          <a:p>
            <a:pPr marL="0" indent="0">
              <a:buNone/>
            </a:pPr>
            <a:endParaRPr lang="en-IE" dirty="0">
              <a:solidFill>
                <a:schemeClr val="tx1"/>
              </a:solidFill>
              <a:latin typeface="Comic Sans MS" panose="030F0702030302020204" pitchFamily="66" charset="0"/>
            </a:endParaRPr>
          </a:p>
          <a:p>
            <a:r>
              <a:rPr lang="en-IE" dirty="0">
                <a:solidFill>
                  <a:schemeClr val="tx1"/>
                </a:solidFill>
                <a:latin typeface="Comic Sans MS" panose="030F0702030302020204" pitchFamily="66" charset="0"/>
              </a:rPr>
              <a:t>There are 3 staff on duty and once your child is on the grounds the only way out is via the gate they came in. </a:t>
            </a:r>
          </a:p>
        </p:txBody>
      </p:sp>
      <p:sp>
        <p:nvSpPr>
          <p:cNvPr id="3" name="Title 2">
            <a:extLst>
              <a:ext uri="{FF2B5EF4-FFF2-40B4-BE49-F238E27FC236}">
                <a16:creationId xmlns:a16="http://schemas.microsoft.com/office/drawing/2014/main" id="{8F0C23D5-7901-4D75-9181-05AB926D7012}"/>
              </a:ext>
            </a:extLst>
          </p:cNvPr>
          <p:cNvSpPr>
            <a:spLocks noGrp="1"/>
          </p:cNvSpPr>
          <p:nvPr>
            <p:ph type="title"/>
          </p:nvPr>
        </p:nvSpPr>
        <p:spPr/>
        <p:txBody>
          <a:bodyPr/>
          <a:lstStyle/>
          <a:p>
            <a:r>
              <a:rPr lang="en-IE" b="1" dirty="0">
                <a:solidFill>
                  <a:srgbClr val="FF0000"/>
                </a:solidFill>
              </a:rPr>
              <a:t>Week 2 – Monday 7</a:t>
            </a:r>
            <a:r>
              <a:rPr lang="en-IE" b="1" baseline="30000" dirty="0">
                <a:solidFill>
                  <a:srgbClr val="FF0000"/>
                </a:solidFill>
              </a:rPr>
              <a:t>th</a:t>
            </a:r>
            <a:r>
              <a:rPr lang="en-IE" b="1" dirty="0">
                <a:solidFill>
                  <a:srgbClr val="FF0000"/>
                </a:solidFill>
              </a:rPr>
              <a:t> September</a:t>
            </a:r>
          </a:p>
        </p:txBody>
      </p:sp>
    </p:spTree>
    <p:extLst>
      <p:ext uri="{BB962C8B-B14F-4D97-AF65-F5344CB8AC3E}">
        <p14:creationId xmlns:p14="http://schemas.microsoft.com/office/powerpoint/2010/main" val="4147484509"/>
      </p:ext>
    </p:extLst>
  </p:cSld>
  <p:clrMapOvr>
    <a:masterClrMapping/>
  </p:clrMapOvr>
  <p:transition>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7484C2-9BB2-49F4-8B99-E7EB2CAA5E29}"/>
              </a:ext>
            </a:extLst>
          </p:cNvPr>
          <p:cNvSpPr>
            <a:spLocks noGrp="1"/>
          </p:cNvSpPr>
          <p:nvPr>
            <p:ph idx="1"/>
          </p:nvPr>
        </p:nvSpPr>
        <p:spPr>
          <a:xfrm>
            <a:off x="323529" y="3789040"/>
            <a:ext cx="7956872" cy="2337123"/>
          </a:xfrm>
        </p:spPr>
        <p:txBody>
          <a:bodyPr>
            <a:normAutofit/>
          </a:bodyPr>
          <a:lstStyle/>
          <a:p>
            <a:endParaRPr lang="en-IE" dirty="0">
              <a:solidFill>
                <a:schemeClr val="tx1"/>
              </a:solidFill>
              <a:latin typeface="Comic Sans MS" panose="030F0702030302020204" pitchFamily="66" charset="0"/>
            </a:endParaRPr>
          </a:p>
          <a:p>
            <a:r>
              <a:rPr lang="en-IE" dirty="0">
                <a:solidFill>
                  <a:schemeClr val="tx1"/>
                </a:solidFill>
                <a:latin typeface="Comic Sans MS" panose="030F0702030302020204" pitchFamily="66" charset="0"/>
              </a:rPr>
              <a:t>Ms Wallace is your child’s class teacher</a:t>
            </a:r>
          </a:p>
          <a:p>
            <a:r>
              <a:rPr lang="en-IE" dirty="0">
                <a:solidFill>
                  <a:schemeClr val="tx1"/>
                </a:solidFill>
                <a:latin typeface="Comic Sans MS" panose="030F0702030302020204" pitchFamily="66" charset="0"/>
              </a:rPr>
              <a:t>Ms Hayes is a Special Needs </a:t>
            </a:r>
            <a:br>
              <a:rPr lang="en-IE" dirty="0">
                <a:solidFill>
                  <a:schemeClr val="tx1"/>
                </a:solidFill>
                <a:latin typeface="Comic Sans MS" panose="030F0702030302020204" pitchFamily="66" charset="0"/>
              </a:rPr>
            </a:br>
            <a:r>
              <a:rPr lang="en-IE" dirty="0">
                <a:solidFill>
                  <a:schemeClr val="tx1"/>
                </a:solidFill>
                <a:latin typeface="Comic Sans MS" panose="030F0702030302020204" pitchFamily="66" charset="0"/>
              </a:rPr>
              <a:t>assistant – she will be working </a:t>
            </a:r>
            <a:br>
              <a:rPr lang="en-IE" dirty="0">
                <a:solidFill>
                  <a:schemeClr val="tx1"/>
                </a:solidFill>
                <a:latin typeface="Comic Sans MS" panose="030F0702030302020204" pitchFamily="66" charset="0"/>
              </a:rPr>
            </a:br>
            <a:r>
              <a:rPr lang="en-IE" dirty="0">
                <a:solidFill>
                  <a:schemeClr val="tx1"/>
                </a:solidFill>
                <a:latin typeface="Comic Sans MS" panose="030F0702030302020204" pitchFamily="66" charset="0"/>
              </a:rPr>
              <a:t>in your child’s classroom </a:t>
            </a:r>
          </a:p>
        </p:txBody>
      </p:sp>
      <p:sp>
        <p:nvSpPr>
          <p:cNvPr id="3" name="Title 2">
            <a:extLst>
              <a:ext uri="{FF2B5EF4-FFF2-40B4-BE49-F238E27FC236}">
                <a16:creationId xmlns:a16="http://schemas.microsoft.com/office/drawing/2014/main" id="{F0171775-E088-4917-AF37-BE4BAD86E513}"/>
              </a:ext>
            </a:extLst>
          </p:cNvPr>
          <p:cNvSpPr>
            <a:spLocks noGrp="1"/>
          </p:cNvSpPr>
          <p:nvPr>
            <p:ph type="title"/>
          </p:nvPr>
        </p:nvSpPr>
        <p:spPr>
          <a:xfrm>
            <a:off x="457200" y="105473"/>
            <a:ext cx="8229600" cy="1252728"/>
          </a:xfrm>
        </p:spPr>
        <p:txBody>
          <a:bodyPr/>
          <a:lstStyle/>
          <a:p>
            <a:r>
              <a:rPr lang="en-IE" dirty="0">
                <a:solidFill>
                  <a:srgbClr val="FF0000"/>
                </a:solidFill>
              </a:rPr>
              <a:t>Who will work with your child </a:t>
            </a:r>
          </a:p>
        </p:txBody>
      </p:sp>
      <p:pic>
        <p:nvPicPr>
          <p:cNvPr id="7" name="Picture 6">
            <a:extLst>
              <a:ext uri="{FF2B5EF4-FFF2-40B4-BE49-F238E27FC236}">
                <a16:creationId xmlns:a16="http://schemas.microsoft.com/office/drawing/2014/main" id="{FBC930B4-B3C5-497F-BC08-7610994E2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 t="29573" r="-264" b="19548"/>
          <a:stretch/>
        </p:blipFill>
        <p:spPr>
          <a:xfrm>
            <a:off x="6300192" y="4165078"/>
            <a:ext cx="2850486" cy="2692921"/>
          </a:xfrm>
          <a:prstGeom prst="rect">
            <a:avLst/>
          </a:prstGeom>
        </p:spPr>
      </p:pic>
      <p:pic>
        <p:nvPicPr>
          <p:cNvPr id="13" name="Picture 12">
            <a:extLst>
              <a:ext uri="{FF2B5EF4-FFF2-40B4-BE49-F238E27FC236}">
                <a16:creationId xmlns:a16="http://schemas.microsoft.com/office/drawing/2014/main" id="{4CEB9893-B330-4C27-9933-A6DC6C6922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653" r="13369" b="27267"/>
          <a:stretch/>
        </p:blipFill>
        <p:spPr>
          <a:xfrm>
            <a:off x="0" y="1025449"/>
            <a:ext cx="5577983" cy="3096344"/>
          </a:xfrm>
          <a:prstGeom prst="rect">
            <a:avLst/>
          </a:prstGeom>
        </p:spPr>
      </p:pic>
      <p:sp>
        <p:nvSpPr>
          <p:cNvPr id="14" name="Rectangle 13">
            <a:extLst>
              <a:ext uri="{FF2B5EF4-FFF2-40B4-BE49-F238E27FC236}">
                <a16:creationId xmlns:a16="http://schemas.microsoft.com/office/drawing/2014/main" id="{3AB6D6E3-DF78-4DFE-9CEE-9CB2E3D4FCE1}"/>
              </a:ext>
            </a:extLst>
          </p:cNvPr>
          <p:cNvSpPr/>
          <p:nvPr/>
        </p:nvSpPr>
        <p:spPr>
          <a:xfrm>
            <a:off x="6304242" y="6237312"/>
            <a:ext cx="2852063" cy="769441"/>
          </a:xfrm>
          <a:prstGeom prst="rect">
            <a:avLst/>
          </a:prstGeom>
          <a:noFill/>
        </p:spPr>
        <p:txBody>
          <a:bodyPr wrap="none" lIns="91440" tIns="45720" rIns="91440" bIns="45720">
            <a:spAutoFit/>
          </a:bodyPr>
          <a:lstStyle/>
          <a:p>
            <a:pPr algn="ctr"/>
            <a:r>
              <a:rPr lang="en-US" sz="4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Ms</a:t>
            </a: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Hayes</a:t>
            </a:r>
          </a:p>
        </p:txBody>
      </p:sp>
      <p:sp>
        <p:nvSpPr>
          <p:cNvPr id="15" name="Rectangle 14">
            <a:extLst>
              <a:ext uri="{FF2B5EF4-FFF2-40B4-BE49-F238E27FC236}">
                <a16:creationId xmlns:a16="http://schemas.microsoft.com/office/drawing/2014/main" id="{8815D0AE-5649-4316-87BA-29F0E1652729}"/>
              </a:ext>
            </a:extLst>
          </p:cNvPr>
          <p:cNvSpPr/>
          <p:nvPr/>
        </p:nvSpPr>
        <p:spPr>
          <a:xfrm>
            <a:off x="864551" y="3429000"/>
            <a:ext cx="4043094"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Ms.Wallace</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290888646"/>
      </p:ext>
    </p:extLst>
  </p:cSld>
  <p:clrMapOvr>
    <a:masterClrMapping/>
  </p:clrMapOvr>
  <p:transition>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42C3A3-8B74-4C60-AD70-0B340465BD0A}"/>
              </a:ext>
            </a:extLst>
          </p:cNvPr>
          <p:cNvSpPr>
            <a:spLocks noGrp="1"/>
          </p:cNvSpPr>
          <p:nvPr>
            <p:ph idx="1"/>
          </p:nvPr>
        </p:nvSpPr>
        <p:spPr/>
        <p:txBody>
          <a:bodyPr/>
          <a:lstStyle/>
          <a:p>
            <a:endParaRPr lang="en-IE" dirty="0"/>
          </a:p>
        </p:txBody>
      </p:sp>
      <p:sp>
        <p:nvSpPr>
          <p:cNvPr id="3" name="Title 2">
            <a:extLst>
              <a:ext uri="{FF2B5EF4-FFF2-40B4-BE49-F238E27FC236}">
                <a16:creationId xmlns:a16="http://schemas.microsoft.com/office/drawing/2014/main" id="{4D7AD5D5-6BBE-4789-A1C9-B4E88AD0614B}"/>
              </a:ext>
            </a:extLst>
          </p:cNvPr>
          <p:cNvSpPr>
            <a:spLocks noGrp="1"/>
          </p:cNvSpPr>
          <p:nvPr>
            <p:ph type="title"/>
          </p:nvPr>
        </p:nvSpPr>
        <p:spPr/>
        <p:txBody>
          <a:bodyPr/>
          <a:lstStyle/>
          <a:p>
            <a:r>
              <a:rPr lang="en-IE" b="1" dirty="0">
                <a:solidFill>
                  <a:srgbClr val="FF0000"/>
                </a:solidFill>
              </a:rPr>
              <a:t>Junior/Senior Infant Classroom</a:t>
            </a:r>
          </a:p>
        </p:txBody>
      </p:sp>
      <p:pic>
        <p:nvPicPr>
          <p:cNvPr id="5" name="Picture 4">
            <a:extLst>
              <a:ext uri="{FF2B5EF4-FFF2-40B4-BE49-F238E27FC236}">
                <a16:creationId xmlns:a16="http://schemas.microsoft.com/office/drawing/2014/main" id="{74335D40-1CEF-4D88-96BC-1E2FCF986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4156" y="1507096"/>
            <a:ext cx="4015688" cy="5350904"/>
          </a:xfrm>
          <a:prstGeom prst="rect">
            <a:avLst/>
          </a:prstGeom>
        </p:spPr>
      </p:pic>
    </p:spTree>
    <p:extLst>
      <p:ext uri="{BB962C8B-B14F-4D97-AF65-F5344CB8AC3E}">
        <p14:creationId xmlns:p14="http://schemas.microsoft.com/office/powerpoint/2010/main" val="3958290481"/>
      </p:ext>
    </p:extLst>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84411E-F449-49A1-A35F-BC3F90E4083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1069" y="1578819"/>
            <a:ext cx="3961861" cy="5279181"/>
          </a:xfrm>
        </p:spPr>
      </p:pic>
      <p:sp>
        <p:nvSpPr>
          <p:cNvPr id="3" name="Title 2">
            <a:extLst>
              <a:ext uri="{FF2B5EF4-FFF2-40B4-BE49-F238E27FC236}">
                <a16:creationId xmlns:a16="http://schemas.microsoft.com/office/drawing/2014/main" id="{48A9B244-962B-43CE-BF2C-01781E3B7556}"/>
              </a:ext>
            </a:extLst>
          </p:cNvPr>
          <p:cNvSpPr>
            <a:spLocks noGrp="1"/>
          </p:cNvSpPr>
          <p:nvPr>
            <p:ph type="title"/>
          </p:nvPr>
        </p:nvSpPr>
        <p:spPr/>
        <p:txBody>
          <a:bodyPr/>
          <a:lstStyle/>
          <a:p>
            <a:r>
              <a:rPr lang="en-IE" b="1" dirty="0">
                <a:solidFill>
                  <a:srgbClr val="FF0000"/>
                </a:solidFill>
              </a:rPr>
              <a:t>Junior/Senior Infant Classroom</a:t>
            </a:r>
            <a:endParaRPr lang="en-IE" dirty="0"/>
          </a:p>
        </p:txBody>
      </p:sp>
    </p:spTree>
    <p:extLst>
      <p:ext uri="{BB962C8B-B14F-4D97-AF65-F5344CB8AC3E}">
        <p14:creationId xmlns:p14="http://schemas.microsoft.com/office/powerpoint/2010/main" val="1653030472"/>
      </p:ext>
    </p:extLst>
  </p:cSld>
  <p:clrMapOvr>
    <a:masterClrMapping/>
  </p:clrMapOvr>
  <p:transition>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196752"/>
            <a:ext cx="8620248" cy="5619750"/>
          </a:xfrm>
        </p:spPr>
        <p:txBody>
          <a:bodyPr>
            <a:noAutofit/>
          </a:bodyPr>
          <a:lstStyle/>
          <a:p>
            <a:pPr marL="0" indent="0">
              <a:lnSpc>
                <a:spcPct val="170000"/>
              </a:lnSpc>
              <a:buFontTx/>
              <a:buNone/>
              <a:defRPr/>
            </a:pPr>
            <a:r>
              <a:rPr lang="en-IE" sz="1800" dirty="0">
                <a:solidFill>
                  <a:schemeClr val="tx1"/>
                </a:solidFill>
                <a:latin typeface="Comic Sans MS" pitchFamily="66" charset="0"/>
              </a:rPr>
              <a:t>Play is a significant part of your child’s development in school and is carried out on a daily basis. There are many types of play which attribute to holistic development during the early childhood years: language play, physical play, pretend play, creative play and games with rules.</a:t>
            </a:r>
          </a:p>
          <a:p>
            <a:pPr marL="0" indent="0">
              <a:lnSpc>
                <a:spcPct val="170000"/>
              </a:lnSpc>
              <a:buFontTx/>
              <a:buNone/>
              <a:defRPr/>
            </a:pPr>
            <a:r>
              <a:rPr lang="en-IE" sz="1800" i="1" dirty="0">
                <a:solidFill>
                  <a:schemeClr val="tx1"/>
                </a:solidFill>
                <a:latin typeface="Comic Sans MS" pitchFamily="66" charset="0"/>
              </a:rPr>
              <a:t>Play helps your child to </a:t>
            </a:r>
          </a:p>
          <a:p>
            <a:pPr>
              <a:lnSpc>
                <a:spcPct val="170000"/>
              </a:lnSpc>
              <a:defRPr/>
            </a:pPr>
            <a:r>
              <a:rPr lang="en-IE" sz="1800" dirty="0">
                <a:solidFill>
                  <a:schemeClr val="tx1"/>
                </a:solidFill>
                <a:latin typeface="Comic Sans MS" pitchFamily="66" charset="0"/>
              </a:rPr>
              <a:t>Build relationships: learn to share, take turns, problem solve…</a:t>
            </a:r>
          </a:p>
          <a:p>
            <a:pPr>
              <a:lnSpc>
                <a:spcPct val="170000"/>
              </a:lnSpc>
              <a:defRPr/>
            </a:pPr>
            <a:r>
              <a:rPr lang="en-IE" sz="1800" dirty="0">
                <a:solidFill>
                  <a:schemeClr val="tx1"/>
                </a:solidFill>
                <a:latin typeface="Comic Sans MS" pitchFamily="66" charset="0"/>
              </a:rPr>
              <a:t>Be creative</a:t>
            </a:r>
          </a:p>
          <a:p>
            <a:pPr>
              <a:lnSpc>
                <a:spcPct val="170000"/>
              </a:lnSpc>
              <a:defRPr/>
            </a:pPr>
            <a:r>
              <a:rPr lang="en-IE" sz="1800" dirty="0">
                <a:solidFill>
                  <a:schemeClr val="tx1"/>
                </a:solidFill>
                <a:latin typeface="Comic Sans MS" pitchFamily="66" charset="0"/>
              </a:rPr>
              <a:t>Read, write and learn about numbers</a:t>
            </a:r>
          </a:p>
          <a:p>
            <a:pPr>
              <a:lnSpc>
                <a:spcPct val="170000"/>
              </a:lnSpc>
              <a:defRPr/>
            </a:pPr>
            <a:r>
              <a:rPr lang="en-IE" sz="1800" dirty="0">
                <a:solidFill>
                  <a:schemeClr val="tx1"/>
                </a:solidFill>
                <a:latin typeface="Comic Sans MS" pitchFamily="66" charset="0"/>
              </a:rPr>
              <a:t>Think</a:t>
            </a:r>
          </a:p>
          <a:p>
            <a:pPr>
              <a:lnSpc>
                <a:spcPct val="170000"/>
              </a:lnSpc>
              <a:defRPr/>
            </a:pPr>
            <a:r>
              <a:rPr lang="en-IE" sz="1800" dirty="0">
                <a:solidFill>
                  <a:schemeClr val="tx1"/>
                </a:solidFill>
                <a:latin typeface="Comic Sans MS" pitchFamily="66" charset="0"/>
              </a:rPr>
              <a:t>Use language</a:t>
            </a:r>
          </a:p>
          <a:p>
            <a:pPr>
              <a:lnSpc>
                <a:spcPct val="170000"/>
              </a:lnSpc>
              <a:defRPr/>
            </a:pPr>
            <a:r>
              <a:rPr lang="en-IE" sz="1800" dirty="0">
                <a:solidFill>
                  <a:schemeClr val="tx1"/>
                </a:solidFill>
                <a:latin typeface="Comic Sans MS" pitchFamily="66" charset="0"/>
              </a:rPr>
              <a:t>Use fine and gross motor skills</a:t>
            </a:r>
            <a:endParaRPr lang="en-IE" sz="1600" dirty="0">
              <a:solidFill>
                <a:schemeClr val="tx1"/>
              </a:solidFill>
              <a:latin typeface="Comic Sans MS" pitchFamily="66" charset="0"/>
            </a:endParaRPr>
          </a:p>
        </p:txBody>
      </p:sp>
      <p:sp>
        <p:nvSpPr>
          <p:cNvPr id="26626" name="Title 2"/>
          <p:cNvSpPr>
            <a:spLocks noGrp="1"/>
          </p:cNvSpPr>
          <p:nvPr>
            <p:ph type="title"/>
          </p:nvPr>
        </p:nvSpPr>
        <p:spPr>
          <a:xfrm>
            <a:off x="2195513" y="315913"/>
            <a:ext cx="2027237" cy="922337"/>
          </a:xfrm>
        </p:spPr>
        <p:txBody>
          <a:bodyPr>
            <a:normAutofit/>
          </a:bodyPr>
          <a:lstStyle/>
          <a:p>
            <a:r>
              <a:rPr lang="en-IE" altLang="en-US" b="1" dirty="0">
                <a:solidFill>
                  <a:srgbClr val="FF0000"/>
                </a:solidFill>
                <a:latin typeface="Comic Sans MS" panose="030F0702030302020204" pitchFamily="66" charset="0"/>
              </a:rPr>
              <a:t>Play</a:t>
            </a:r>
          </a:p>
        </p:txBody>
      </p:sp>
      <p:sp>
        <p:nvSpPr>
          <p:cNvPr id="26628" name="AutoShape 2" descr="data:image/jpeg;base64,/9j/4AAQSkZJRgABAQAAAQABAAD/2wCEAAkGBhQSDxQUExQVFRUWGBQVFxUWGBQVFxwVFxIdGRgXGxobHiYfGhsjHBYXIC8hIycqLCwsHB4xNTAqNSYrLCkBCQoKDgwOFw8PFy0lHxwpNSksLSwsKSktNSotNS0pKiwsKSwsLC0pLCwpKSkpLCksKSksLSkpKSwpKSwsLCksKf/AABEIAGQAtQMBIgACEQEDEQH/xAAcAAABBQEBAQAAAAAAAAAAAAAAAQQFBgcCAwj/xABBEAACAQMCBAMGAAwDCQEAAAABAgMAERIEIQUGEzEiQVEHMmFxgZEUI0JSYnKSobHB0fAVM7IWRFNUk8Lh4uMX/8QAGgEBAAMBAQEAAAAAAAAAAAAAAAEDBAUCBv/EACoRAAICAQQBAwMEAwAAAAAAAAABAgMRBBIhMUETUWEFQpEiMnHwIySB/9oADAMBAAIRAxEAPwDcaKKKA5Y1zmK8tfrFijeRzZUVnY+iqLn9wrDeRudn/wAaMsjHDVuyMpJspZvxW3YFTZfqashW5pteCyFTmm14N6pa4U0pNVlYMaQNVV9omi1U2kVdJn1OopOD9NsADfe48yNqc8i6fUJoUGqzM2UpbqHJrdRsN/1bULnV/j9Tcu8Y8/yWSikvQDQpFopL0ZUAtFJei9ALRRRQBRSXovQC0VzekyoDuiuA1dXoBaKKKAKQmlrhzQGf+1viTNFBoYv83WOEt59MMLk+gyK/QN6GqR7VeUV0b6eSEWjaNYiRt+MiXZvgWXxfNSe9SA1et1vFp9dooUnWAnTxGQgKLDuviW5OTG/ln8ae8y6PjWt05hm0enxuGBR1DBlNwVu5+I7djWyvMHHlfPJuq/Q48r5L7yTx78M0EM1/GVxk+Ei7P8rkX+tTpFYv7EeYcNRJpGPhlHUS/lIgs4+ZXG/6lbTeqLYbJtGa6vZNoxn2mcFXQzI8Es6tOZndeo1gQyklbWI3f1NaVyTl/h2lLsWYxKSzEkm+9yTue9Z17bNTfVQJ+bC7ftyf/KtS4HBhpIEH5MUY+yCql2dLVv8A06c9vP4G/FePCJsAub7bXsN+2/qfSvF+PSx2MsBCnzVgf7PfzqO47A8eo6o7EqQe9mA7H7fvNOm1yapBGx6b3BHYgkeh+vbvXElqZu2cXLDX7V7mP00oxljK8kw+vBhzBAut1y23tcbVVOA82MZmbUSBUKbDsoa4OwG/Y+ZNWLVcvxyxRo4JEdsbG3lb7VSeB6RTrVjkUMuTqQe1wrEf6a0XztjOH95MM3h8F94fxqKcN02yxtfZha97dwPQ005g5v02iQNqJQmXurYs5t6KN7fE2Hben0OjihViiKgtdsRbZRff186wXgPG4dXxj8K18irF45F6nueHaGOx8hllb1U+prq0VynFuXj2NFde9Nvwavwn2p6HUSiNZSjMQFEiMgJPYAna58r2vtbuKtwasR9rnF9DqY4H00sLyKzK2HvYFbi+3YMNvnWk+z3izanhemkckviUYnuWjcoSfUnG9e514ipryTOvEVJeSQm5lhU2yJtsbA9/mdvtXrpOOxSmytv6EWJ+XrUfpNHDBIzPKpJ2s2Nxvc/xFRXGJVOoyiI7IQV7ZXN/5VwrNXbUlKTXeMfH5LI1Rk8Rz0SfNXHNVAEGl0h1GQYlswoW1u47m9zsDvY1nEHtL1+oLQxqnVlxSPpriVNyWIyJ3t5k2WxNbNasQ0VtFzCF2CjUMluwEcwIH2Dj7Cuvk3fT41zhYpQTcVlE97PV1On4rNBqOo5aPxMTJIuQs6nI7AFXcelxatUFIorqpOdfd60t+Ev4FooooUHjqZ8ELWY2F7KLn6DzrPec+f36LRaSCV2kRl6o26ZOx2HnbtuN60ciqzx7k4TNnGVRz71wcT8duzfHzqqyU4YlBZ+BnDzgqPs35lXS6QaeTSzRYC5kIFndmN9tiLC3e9WnW8/RJE7JHJI6glYwACxH5IP/AIpkvs/fzlT6Kf610fZ+/lMv7J/rWOd2qlLdsR5lKcnnBkc34SvEDq4NNLEeqZlTEmxvcg2ts12B+DGtp4Pze0+jeXo4TKHx0zSJmxXtYm1g3xqKl5CnHZom/aX+RphqeVdQneItbzUq/wD7fur3brtQ8bquvYss1Ep4zHoq3OMet1mp60minTFUUKI5HACkk+ILY3JNaxyrzEurhLLFJF0zgVkFjcKDt8N7VQhLJE1ruh9PEpp9DzPqU7Skj0YK/wC8jL94qlfUY/cmi6/Xq6EYShjb0WrgXEeqZFkYMDYqrW7XN7ev5NR3MGiSJxhsCLlQe1u1vT5VDvx7I3eJCfNkLRm/rbcX+lPNDx3Tq+TxSEjzLK+/yONc+UlbX6cmsp9+SIamuMtyf/C76Et0ky97Fb/O1UH/AC+J+lp/9TC/3DVZ4edNMRuzr+sjfyuKq/Mk0bajrQyK2WJIHcOoABsfKwH1vW/Uyg4RcZZ2syTafJoWpjyRl/OVl+4tXz57OtJFHxZdPq40YESQYyBSBKCMO/YnEqPiw9a17hnNxlkVWVUWzZszDvba17edQvOnIGl1z9aOdIZ9rtdSr22BYA3yA/KBvsL3sK62m1Vbi+eGaqbopNN9lqHJ+i/5XT/9NP6Ua+NdNpCsCLGoNgqAKq5N4iAOx3P1NZ+nLXE7YPxiNUG1xIxcj5mx+5q38D02m02hXTPqlltmWdmXIs8hkJ2JtYttv5Cq9Th1yjGabwR+mLTcsi8u8MjkDO4yINrHt8/iTTXWwj8MxUADNAAO3YV49SGNiU1YAO11VybenhFjTbU8RiWRWid2IsSWQ+8De+9jb4V81NYqjFx6fLyuTT60N7e7tGglrViHtUlj/wASEkToxKIWxYG0kd7XIOxsF+lX3/bshQOlkwtck4gn1AsbVWIDDGSYtLp0JLHIoZW3a+xcm2/la1dl6+lLsr0erhprHOXPjCLhypz7FrZOmiShhHmzMtkuCoKg373a/wBDVmbVKCAWUEmwBIuT6D1rL5eLzMLGR7fmqQi/soAKs3JnBP8AeH3Jv077mx7vv6+Xw+dK9Z6s9sImSVsZzexYRcBRQooreSLTDinEekEsuRd0jUXt4m9T5AAE9jT+o3jDQ4YzlQpIIyJXxA3BBBBBBtYje/agGk/M6xuUlRlcCM+Gzr+NlZIrNtuxRtiBax+BPEnOMQv4ZCRGJQAouVJjFgCwswMyCzW87XtXem02llElsX2VHyLE2ibMZFzfwtIWB8ixN9641/DtIvjdVBlIQOuYZiVUgBk3vaFDf9BTfapB6avmuGOxLbZ9NmIIVSMsjkdiFKFTiTY1JRatH91lb5EHyB/7l+49ajH5fRwCjyKpMkiYlSoaWN1ZlyUkX6hYC9gbdhcGMPJwIvHKChyFit/C0kRcZA98IOmPQEem8YRJaZdKjizqrD0YA/xqD1/JUD3KXjP6JuPqp/qKZjR6uOY2OEJIQdItKVTN7EJJfFgBEPCCLGTY2W3npeaWidurkxd5XIIdcIkRwrKCLBSNM7kbkF/Qi9c6YT7RDimRmu5Qnj3AEg/Q7/sn+V6hWUg2IsR5EEH7HtWlcO4/FM2AyVwDeN1KMLKrMN9iR1FvYkV763hcUwtIit8exH1G4rnW/Tov9jwVSqXgy29FXDX8hDvC9v0X3Hyy7/e9V/Wcvzxe9GSPzl8Y+43+4Fc2zS219xKnBoj7UlqL/fzHp8/SlrPyjwJjS0UVACi397UUUAUlLXcMJd1RRdmICj1P9g1KTfCGMkhy9wY6iWx/y13f4j836/wBrS40AG2w9KY8E4SuniCDc92b1Y9z/fpUgK+k0un9GPyzVCO1C0UUVrPYVHcc4e00DRqQrHEhmBYAq4bcAgkeH1FSNFAVXiHKDSyyuZFXqNlcKcwOgiY3y3GSZEdiCw86c6zl1nihRWROkzSWAlClmVxYFXDAXkJ71YaKZJyU9OUpROXZ1Ku6u/TMkDkr+EG4w/KPXjBOQv09ya9+XtHOj4MSqKsZcd16xMjyIm26nqIxYHbG3ra0EUmNTkFQPGJuiGEg67TGIQEL4S0+K7bHwxKz3J8Vjv2p3/tBBqAiPHksmIIcIQA0JmOQO2IQLc/pL5Gp3UaBHFmVWFiNwDsRY/uJ+5qHn5NhuSl193wm7x7PGSMSb2KwRpYEDEWAFAGj0MObtp3Xq4yoAzFwrNIHdrE5G7spY37Yi42qL0nD9XpiI0uyFoVDBjIqqMFYsjbrleZzjt7o23Yt24NqtMwkjAkZFfcWCkHKR8ktkM5nQ2S9lhFjcgNJQc3hSVnXABsS58AxZ5BE4Q72ZYXc+gs3a+MkjtePfjZrkdJJINOtgCxnkYBvP3R1IwfSznyqR0vF4pFBWRbY5d7HG9rkHcC4Peo3qabU9QsuIiKhpTeEhsA2zgh1IDAG9u/mDTJuS42HhkLIQiBXAYdMSRF0B9CsJX4ZE1BBPTaSGe+SxvYlTcAkMNiL9wajpuTtM3ZWX9Vj/A3plw/hmqg6zArkyNJbJnRpneVziGt07XiUbAEA3vYGmbcTk07IVEjKyIZjLcM0senlkfdgbf5aIwHhGYx3vVUqYS7SI2pj+TkGM+7LIPni38hXl/8An4/4zfsr/WnfDOazJIsfSvffJW2wMjor2O9iYjfsVyUWvtVkFUvR0v7TzsXsVAez5f8AjN+wte8fIUQ955D9VH8qtFFFpKV9o2R9iDh5O0y/kFv1mY/uvapHS8Ljj9yNFPqoAP37mndITVsaoR6iiUkhRS1yrXrqrSQooooAooooAooooAooooAotRRQHOApnr+ERTA5opJVkysMwrdwG7re3kafUUBAargFo0CePGf8IYSH32LFrE2O6lgy3FgUQbWuIzWavUwSS4RERlmZQEEiEtFGADhuGaeV2Y+kZ9b1cq5K0BUxzaykCRUsJHjMkZLh2jQZhUuGH4xljBu3isCN7h7r+YIOnIsim6hg0TqBfGMyY3PhviL3vbcb9qltVw6OQeNFbYjcAmx7i/fyH2HpUbquU4ZGZvGpYEMQ7b3jRCTe9yUijW/ey/O8knWl1ekRAQ8K7u12ZQwYs2ZJY5ZZI4N/NWv2p3qOMRJG0hcFFIUlPHYkgW8N/Mj5XqJPJozLiV/eLBSqEC8skltgCfHKxuTfYUQcoBNNLCH2k6O+HYRxRxiwB8xED8CT8qcDgkxx+G3ilRSLXViFdbi/iU7rsCdxsAT2F68pOaNOGx6q3BxOzbHPDc2t7/h+ZAptquUkkEi5MiyFCVQKBisJiw3BuCpJ+BCkdqVeT4rDJ5GsWJuQASZlm3AFvfQH6n1pwODl+dYACbsQADljZSDvfIm2IGJJ7Lkt7dqj9bzPJKRGqYKzGN2BeSVB1eixKR4mNgzRsDdhiS22O9hg4HCqhQgIUELmTJYMLFRmTZSANhtsKfCIAkjue59fnQEJyu2owI1CnIbBi+VwgCXsQGXLAvve+fe+wnqQClqCAooooAooooAooooAooooAooooAooooAooooAooooBKKKKAWiiioAUUUVICiiigCiiigP/9k="/>
          <p:cNvSpPr>
            <a:spLocks noChangeAspect="1" noChangeArrowheads="1"/>
          </p:cNvSpPr>
          <p:nvPr/>
        </p:nvSpPr>
        <p:spPr bwMode="auto">
          <a:xfrm>
            <a:off x="160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endParaRPr lang="en-IE" altLang="en-US" dirty="0"/>
          </a:p>
        </p:txBody>
      </p:sp>
      <p:pic>
        <p:nvPicPr>
          <p:cNvPr id="2662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18632"/>
            <a:ext cx="2555875" cy="141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63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4291" y="4832011"/>
            <a:ext cx="2439709" cy="182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900113" y="2708275"/>
            <a:ext cx="4392612"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r>
              <a:rPr lang="en-US" altLang="en-US" sz="2400" dirty="0"/>
              <a:t>There is no need for children to bring toys into school and we do not encourage this practice because of breakages, competition and peer pressure. </a:t>
            </a:r>
          </a:p>
          <a:p>
            <a:pPr eaLnBrk="1" hangingPunct="1"/>
            <a:endParaRPr lang="en-US" altLang="en-US" sz="2400" dirty="0"/>
          </a:p>
          <a:p>
            <a:pPr eaLnBrk="1" hangingPunct="1"/>
            <a:r>
              <a:rPr lang="en-US" altLang="en-US" sz="2400" dirty="0"/>
              <a:t>We have plenty of toys in school. </a:t>
            </a:r>
            <a:endParaRPr lang="en-GB" altLang="en-US" dirty="0"/>
          </a:p>
        </p:txBody>
      </p:sp>
      <p:sp>
        <p:nvSpPr>
          <p:cNvPr id="27652" name="Text Box 6"/>
          <p:cNvSpPr txBox="1">
            <a:spLocks noChangeArrowheads="1"/>
          </p:cNvSpPr>
          <p:nvPr/>
        </p:nvSpPr>
        <p:spPr bwMode="auto">
          <a:xfrm>
            <a:off x="6156325" y="1412875"/>
            <a:ext cx="1944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spcBef>
                <a:spcPct val="50000"/>
              </a:spcBef>
            </a:pPr>
            <a:endParaRPr lang="en-US" altLang="en-US" dirty="0"/>
          </a:p>
        </p:txBody>
      </p:sp>
      <p:pic>
        <p:nvPicPr>
          <p:cNvPr id="27653" name="Picture 9" descr="j0283466"/>
          <p:cNvPicPr>
            <a:picLocks noGrp="1" noChangeAspect="1" noChangeArrowheads="1" noCro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6387306" y="5157192"/>
            <a:ext cx="1482725" cy="1482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4" name="Picture 12" descr="j0232107"/>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5823264" y="1762950"/>
            <a:ext cx="1688471" cy="1860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98" name="Picture 18" descr="j02321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12" y="1247775"/>
            <a:ext cx="869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723D482-817E-4D2C-BC90-396DB685E5DC}"/>
              </a:ext>
            </a:extLst>
          </p:cNvPr>
          <p:cNvSpPr txBox="1"/>
          <p:nvPr/>
        </p:nvSpPr>
        <p:spPr>
          <a:xfrm>
            <a:off x="3672545" y="723384"/>
            <a:ext cx="3240360" cy="769441"/>
          </a:xfrm>
          <a:prstGeom prst="rect">
            <a:avLst/>
          </a:prstGeom>
          <a:noFill/>
        </p:spPr>
        <p:txBody>
          <a:bodyPr wrap="square" rtlCol="0">
            <a:spAutoFit/>
          </a:bodyPr>
          <a:lstStyle/>
          <a:p>
            <a:r>
              <a:rPr lang="en-IE" sz="4400" b="1" dirty="0">
                <a:solidFill>
                  <a:srgbClr val="FF0000"/>
                </a:solidFill>
              </a:rPr>
              <a:t>Toys</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204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261186" y="3284984"/>
            <a:ext cx="4824413"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defRPr/>
            </a:pPr>
            <a:r>
              <a:rPr lang="en-US" sz="2400" dirty="0"/>
              <a:t>This is the scheme used for learning letters, their sounds and learning to read. </a:t>
            </a:r>
          </a:p>
          <a:p>
            <a:pPr eaLnBrk="1" hangingPunct="1">
              <a:defRPr/>
            </a:pPr>
            <a:endParaRPr lang="en-US" sz="2400" dirty="0"/>
          </a:p>
          <a:p>
            <a:pPr eaLnBrk="1" hangingPunct="1">
              <a:defRPr/>
            </a:pPr>
            <a:r>
              <a:rPr lang="en-US" sz="2400" dirty="0"/>
              <a:t>Emphasis is on letter “sounds” NOT the names of the letters.</a:t>
            </a:r>
          </a:p>
          <a:p>
            <a:endParaRPr lang="en-IE" sz="2400" dirty="0"/>
          </a:p>
          <a:p>
            <a:pPr eaLnBrk="1" hangingPunct="1">
              <a:defRPr/>
            </a:pPr>
            <a:endParaRPr lang="en-US" sz="2200" dirty="0"/>
          </a:p>
        </p:txBody>
      </p:sp>
      <p:sp>
        <p:nvSpPr>
          <p:cNvPr id="28675" name="Text Box 4"/>
          <p:cNvSpPr txBox="1">
            <a:spLocks noChangeArrowheads="1"/>
          </p:cNvSpPr>
          <p:nvPr/>
        </p:nvSpPr>
        <p:spPr bwMode="auto">
          <a:xfrm>
            <a:off x="6084888" y="1341438"/>
            <a:ext cx="201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spcBef>
                <a:spcPct val="50000"/>
              </a:spcBef>
            </a:pPr>
            <a:endParaRPr lang="en-US" altLang="en-US" dirty="0"/>
          </a:p>
        </p:txBody>
      </p:sp>
      <p:pic>
        <p:nvPicPr>
          <p:cNvPr id="28676" name="Picture 5" descr="j019868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948264" y="4149080"/>
            <a:ext cx="1327842" cy="13308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6" descr="BKS_APPL"/>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336550" y="620713"/>
            <a:ext cx="692150" cy="5545137"/>
          </a:xfrm>
          <a:noFill/>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7" descr="ani-abc"/>
          <p:cNvPicPr>
            <a:picLocks noGrp="1" noChangeAspect="1" noChangeArrowheads="1" noCrop="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6588125" y="1565275"/>
            <a:ext cx="1803400" cy="801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9" name="Picture 9" descr="jollyphonic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186" y="1708150"/>
            <a:ext cx="410527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11"/>
          <p:cNvSpPr txBox="1">
            <a:spLocks noChangeArrowheads="1"/>
          </p:cNvSpPr>
          <p:nvPr/>
        </p:nvSpPr>
        <p:spPr bwMode="auto">
          <a:xfrm>
            <a:off x="2447777" y="326742"/>
            <a:ext cx="388873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spcBef>
                <a:spcPct val="50000"/>
              </a:spcBef>
            </a:pPr>
            <a:r>
              <a:rPr lang="en-US" altLang="en-US" sz="4400" b="1" dirty="0">
                <a:solidFill>
                  <a:srgbClr val="FF0000"/>
                </a:solidFill>
              </a:rPr>
              <a:t>Beginning to read…</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90119"/>
                                        </p:tgtEl>
                                        <p:attrNameLst>
                                          <p:attrName>style.visibility</p:attrName>
                                        </p:attrNameLst>
                                      </p:cBhvr>
                                      <p:to>
                                        <p:strVal val="visible"/>
                                      </p:to>
                                    </p:set>
                                    <p:anim calcmode="lin" valueType="num">
                                      <p:cBhvr additive="base">
                                        <p:cTn id="7" dur="5000" fill="hold"/>
                                        <p:tgtEl>
                                          <p:spTgt spid="90119"/>
                                        </p:tgtEl>
                                        <p:attrNameLst>
                                          <p:attrName>ppt_x</p:attrName>
                                        </p:attrNameLst>
                                      </p:cBhvr>
                                      <p:tavLst>
                                        <p:tav tm="0">
                                          <p:val>
                                            <p:strVal val="#ppt_x"/>
                                          </p:val>
                                        </p:tav>
                                        <p:tav tm="100000">
                                          <p:val>
                                            <p:strVal val="#ppt_x"/>
                                          </p:val>
                                        </p:tav>
                                      </p:tavLst>
                                    </p:anim>
                                    <p:anim calcmode="lin" valueType="num">
                                      <p:cBhvr additive="base">
                                        <p:cTn id="8" dur="5000" fill="hold"/>
                                        <p:tgtEl>
                                          <p:spTgt spid="90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1359859" y="2276872"/>
            <a:ext cx="72771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defRPr/>
            </a:pPr>
            <a:r>
              <a:rPr lang="en-US" sz="2400" dirty="0"/>
              <a:t>We use a combination of two approaches: </a:t>
            </a:r>
            <a:r>
              <a:rPr lang="en-US" sz="2400" i="1" dirty="0"/>
              <a:t>     </a:t>
            </a:r>
          </a:p>
          <a:p>
            <a:pPr eaLnBrk="1" hangingPunct="1">
              <a:defRPr/>
            </a:pPr>
            <a:endParaRPr lang="en-US" sz="2400" dirty="0"/>
          </a:p>
          <a:p>
            <a:pPr marL="457200" indent="-457200" eaLnBrk="1" hangingPunct="1">
              <a:buAutoNum type="arabicPeriod"/>
              <a:defRPr/>
            </a:pPr>
            <a:r>
              <a:rPr lang="en-US" sz="2400" dirty="0"/>
              <a:t>“Little Books”  which the child takes home and reads with the help of an adult. </a:t>
            </a:r>
          </a:p>
          <a:p>
            <a:pPr marL="457200" indent="-457200" eaLnBrk="1" hangingPunct="1">
              <a:buAutoNum type="arabicPeriod"/>
              <a:defRPr/>
            </a:pPr>
            <a:endParaRPr lang="en-US" sz="2400" dirty="0"/>
          </a:p>
          <a:p>
            <a:pPr marL="457200" indent="-457200" eaLnBrk="1" hangingPunct="1">
              <a:buAutoNum type="arabicPeriod"/>
              <a:defRPr/>
            </a:pPr>
            <a:r>
              <a:rPr lang="en-US" sz="2400" dirty="0"/>
              <a:t>High Frequency sight words </a:t>
            </a:r>
            <a:endParaRPr lang="en-IE" sz="2400" dirty="0"/>
          </a:p>
          <a:p>
            <a:r>
              <a:rPr lang="en-IE" sz="2400" dirty="0"/>
              <a:t>Two types of words:</a:t>
            </a:r>
          </a:p>
          <a:p>
            <a:pPr marL="342900" indent="-342900">
              <a:buFont typeface="Arial" pitchFamily="34" charset="0"/>
              <a:buChar char="•"/>
            </a:pPr>
            <a:r>
              <a:rPr lang="en-IE" sz="2400" dirty="0"/>
              <a:t>Can sound them out (cat, big…)</a:t>
            </a:r>
          </a:p>
          <a:p>
            <a:pPr marL="342900" indent="-342900">
              <a:buFont typeface="Arial" pitchFamily="34" charset="0"/>
              <a:buChar char="•"/>
            </a:pPr>
            <a:r>
              <a:rPr lang="en-IE" sz="2400" dirty="0"/>
              <a:t>Tricky words (was, they…)</a:t>
            </a:r>
          </a:p>
          <a:p>
            <a:pPr marL="457200" indent="-457200" eaLnBrk="1" hangingPunct="1">
              <a:buFont typeface="Arial" pitchFamily="34" charset="0"/>
              <a:buChar char="•"/>
              <a:defRPr/>
            </a:pPr>
            <a:endParaRPr lang="en-US" sz="2000" dirty="0"/>
          </a:p>
          <a:p>
            <a:pPr marL="457200" indent="-457200" eaLnBrk="1" hangingPunct="1">
              <a:buAutoNum type="arabicPeriod" startAt="2"/>
              <a:defRPr/>
            </a:pPr>
            <a:endParaRPr lang="en-US" sz="1600" dirty="0"/>
          </a:p>
          <a:p>
            <a:pPr eaLnBrk="1" hangingPunct="1">
              <a:defRPr/>
            </a:pPr>
            <a:endParaRPr lang="en-US" sz="2000" dirty="0"/>
          </a:p>
          <a:p>
            <a:pPr eaLnBrk="1" hangingPunct="1">
              <a:defRPr/>
            </a:pPr>
            <a:endParaRPr lang="en-US" sz="2000" dirty="0"/>
          </a:p>
          <a:p>
            <a:pPr eaLnBrk="1" hangingPunct="1">
              <a:defRPr/>
            </a:pPr>
            <a:r>
              <a:rPr lang="en-US" sz="2000" dirty="0"/>
              <a:t>     </a:t>
            </a:r>
          </a:p>
        </p:txBody>
      </p:sp>
      <p:sp>
        <p:nvSpPr>
          <p:cNvPr id="29700" name="Text Box 6"/>
          <p:cNvSpPr txBox="1">
            <a:spLocks noChangeArrowheads="1"/>
          </p:cNvSpPr>
          <p:nvPr/>
        </p:nvSpPr>
        <p:spPr bwMode="auto">
          <a:xfrm>
            <a:off x="6084888" y="1341438"/>
            <a:ext cx="201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spcBef>
                <a:spcPct val="50000"/>
              </a:spcBef>
            </a:pPr>
            <a:endParaRPr lang="en-US" altLang="en-US" dirty="0"/>
          </a:p>
        </p:txBody>
      </p:sp>
      <p:pic>
        <p:nvPicPr>
          <p:cNvPr id="29701" name="Picture 16" descr="BKS_APPL"/>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36550" y="620713"/>
            <a:ext cx="692150" cy="5545137"/>
          </a:xfrm>
          <a:noFill/>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19" descr="ani-abc"/>
          <p:cNvPicPr>
            <a:picLocks noGrp="1" noChangeAspect="1" noChangeArrowheads="1" noCrop="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7119938" y="566738"/>
            <a:ext cx="1803400" cy="801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3C449B61-4E3B-4F9B-8766-2C1669AC7196}"/>
              </a:ext>
            </a:extLst>
          </p:cNvPr>
          <p:cNvSpPr txBox="1"/>
          <p:nvPr/>
        </p:nvSpPr>
        <p:spPr>
          <a:xfrm>
            <a:off x="3198209" y="571997"/>
            <a:ext cx="3600400" cy="769441"/>
          </a:xfrm>
          <a:prstGeom prst="rect">
            <a:avLst/>
          </a:prstGeom>
          <a:noFill/>
        </p:spPr>
        <p:txBody>
          <a:bodyPr wrap="square" rtlCol="0">
            <a:spAutoFit/>
          </a:bodyPr>
          <a:lstStyle/>
          <a:p>
            <a:r>
              <a:rPr lang="en-IE" sz="4400" b="1" dirty="0">
                <a:solidFill>
                  <a:srgbClr val="FF0000"/>
                </a:solidFill>
              </a:rPr>
              <a:t>Reading</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25619"/>
                                        </p:tgtEl>
                                        <p:attrNameLst>
                                          <p:attrName>style.visibility</p:attrName>
                                        </p:attrNameLst>
                                      </p:cBhvr>
                                      <p:to>
                                        <p:strVal val="visible"/>
                                      </p:to>
                                    </p:set>
                                    <p:anim calcmode="lin" valueType="num">
                                      <p:cBhvr additive="base">
                                        <p:cTn id="7" dur="5000" fill="hold"/>
                                        <p:tgtEl>
                                          <p:spTgt spid="25619"/>
                                        </p:tgtEl>
                                        <p:attrNameLst>
                                          <p:attrName>ppt_x</p:attrName>
                                        </p:attrNameLst>
                                      </p:cBhvr>
                                      <p:tavLst>
                                        <p:tav tm="0">
                                          <p:val>
                                            <p:strVal val="#ppt_x"/>
                                          </p:val>
                                        </p:tav>
                                        <p:tav tm="100000">
                                          <p:val>
                                            <p:strVal val="#ppt_x"/>
                                          </p:val>
                                        </p:tav>
                                      </p:tavLst>
                                    </p:anim>
                                    <p:anim calcmode="lin" valueType="num">
                                      <p:cBhvr additive="base">
                                        <p:cTn id="8" dur="5000" fill="hold"/>
                                        <p:tgtEl>
                                          <p:spTgt spid="256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623268" y="2438877"/>
            <a:ext cx="5329237"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r>
              <a:rPr lang="en-US" altLang="en-US" sz="2400" dirty="0"/>
              <a:t>Your child will be learning to do cursive writing. This will commence formally in January. </a:t>
            </a:r>
          </a:p>
          <a:p>
            <a:pPr eaLnBrk="1" hangingPunct="1"/>
            <a:endParaRPr lang="en-US" altLang="en-US" sz="2400" dirty="0"/>
          </a:p>
          <a:p>
            <a:pPr eaLnBrk="1" hangingPunct="1"/>
            <a:endParaRPr lang="en-US" altLang="en-US" sz="2800" dirty="0"/>
          </a:p>
          <a:p>
            <a:pPr eaLnBrk="1" hangingPunct="1"/>
            <a:r>
              <a:rPr lang="en-GB" altLang="en-US" sz="2800" dirty="0"/>
              <a:t>Pencil Grip</a:t>
            </a:r>
          </a:p>
        </p:txBody>
      </p:sp>
      <p:sp>
        <p:nvSpPr>
          <p:cNvPr id="31748" name="Text Box 6"/>
          <p:cNvSpPr txBox="1">
            <a:spLocks noChangeArrowheads="1"/>
          </p:cNvSpPr>
          <p:nvPr/>
        </p:nvSpPr>
        <p:spPr bwMode="auto">
          <a:xfrm>
            <a:off x="6011863" y="1296988"/>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spcBef>
                <a:spcPct val="50000"/>
              </a:spcBef>
            </a:pPr>
            <a:endParaRPr lang="en-US" altLang="en-US" dirty="0"/>
          </a:p>
        </p:txBody>
      </p:sp>
      <p:pic>
        <p:nvPicPr>
          <p:cNvPr id="31749" name="Picture 14" descr="ANd9GcTnwlAKxlXEX9lyYwVz-P-AU32PcrXkzx-xVDXMoTxYM8ElcXlMB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4725" y="463867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AutoShape 15"/>
          <p:cNvSpPr>
            <a:spLocks noChangeArrowheads="1"/>
          </p:cNvSpPr>
          <p:nvPr/>
        </p:nvSpPr>
        <p:spPr bwMode="auto">
          <a:xfrm>
            <a:off x="4859338" y="5661025"/>
            <a:ext cx="936625" cy="288925"/>
          </a:xfrm>
          <a:prstGeom prst="rightArrow">
            <a:avLst>
              <a:gd name="adj1" fmla="val 50000"/>
              <a:gd name="adj2" fmla="val 81044"/>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endParaRPr lang="en-IE" altLang="en-US" dirty="0"/>
          </a:p>
        </p:txBody>
      </p:sp>
      <p:pic>
        <p:nvPicPr>
          <p:cNvPr id="2050" name="Picture 2" descr="Image result for cursive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640" y="2014043"/>
            <a:ext cx="3240360" cy="2592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5C7A8A-01EF-4D50-AD73-BEEDD384C295}"/>
              </a:ext>
            </a:extLst>
          </p:cNvPr>
          <p:cNvSpPr txBox="1"/>
          <p:nvPr/>
        </p:nvSpPr>
        <p:spPr>
          <a:xfrm>
            <a:off x="3131840" y="649156"/>
            <a:ext cx="3096047" cy="769441"/>
          </a:xfrm>
          <a:prstGeom prst="rect">
            <a:avLst/>
          </a:prstGeom>
          <a:noFill/>
        </p:spPr>
        <p:txBody>
          <a:bodyPr wrap="square" rtlCol="0">
            <a:spAutoFit/>
          </a:bodyPr>
          <a:lstStyle/>
          <a:p>
            <a:r>
              <a:rPr lang="en-IE" sz="4400" b="1" dirty="0">
                <a:solidFill>
                  <a:srgbClr val="FF0000"/>
                </a:solidFill>
              </a:rPr>
              <a:t>Writing</a:t>
            </a:r>
          </a:p>
        </p:txBody>
      </p:sp>
    </p:spTree>
  </p:cSld>
  <p:clrMapOvr>
    <a:masterClrMapping/>
  </p:clrMapOvr>
  <p:transition>
    <p:newsflash/>
  </p:transition>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D7FFD7"/>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a:xfrm>
            <a:off x="1835696" y="340948"/>
            <a:ext cx="4330700" cy="1143000"/>
          </a:xfrm>
        </p:spPr>
        <p:txBody>
          <a:bodyPr>
            <a:noAutofit/>
          </a:bodyPr>
          <a:lstStyle/>
          <a:p>
            <a:pPr algn="l"/>
            <a:r>
              <a:rPr lang="en-IE" altLang="en-US" sz="4800" b="1" dirty="0">
                <a:solidFill>
                  <a:srgbClr val="FF0000"/>
                </a:solidFill>
                <a:latin typeface="Comic Sans MS" panose="030F0702030302020204" pitchFamily="66" charset="0"/>
              </a:rPr>
              <a:t>  	 Other     	Subjects</a:t>
            </a:r>
          </a:p>
        </p:txBody>
      </p:sp>
      <p:sp>
        <p:nvSpPr>
          <p:cNvPr id="3" name="Content Placeholder 2"/>
          <p:cNvSpPr>
            <a:spLocks noGrp="1"/>
          </p:cNvSpPr>
          <p:nvPr>
            <p:ph sz="quarter" idx="13"/>
          </p:nvPr>
        </p:nvSpPr>
        <p:spPr>
          <a:xfrm>
            <a:off x="457200" y="2276872"/>
            <a:ext cx="8147050" cy="3849291"/>
          </a:xfrm>
        </p:spPr>
        <p:txBody>
          <a:bodyPr>
            <a:normAutofit/>
          </a:bodyPr>
          <a:lstStyle/>
          <a:p>
            <a:pPr>
              <a:defRPr/>
            </a:pPr>
            <a:r>
              <a:rPr lang="en-IE" u="sng" dirty="0">
                <a:solidFill>
                  <a:schemeClr val="tx1"/>
                </a:solidFill>
                <a:latin typeface="Comic Sans MS" pitchFamily="66" charset="0"/>
              </a:rPr>
              <a:t>Maths</a:t>
            </a:r>
            <a:r>
              <a:rPr lang="en-IE" dirty="0">
                <a:solidFill>
                  <a:schemeClr val="tx1"/>
                </a:solidFill>
                <a:latin typeface="Comic Sans MS" pitchFamily="66" charset="0"/>
              </a:rPr>
              <a:t>-very concrete and hands on.</a:t>
            </a:r>
          </a:p>
          <a:p>
            <a:pPr>
              <a:defRPr/>
            </a:pPr>
            <a:r>
              <a:rPr lang="en-IE" u="sng" dirty="0">
                <a:solidFill>
                  <a:schemeClr val="tx1"/>
                </a:solidFill>
                <a:latin typeface="Comic Sans MS" pitchFamily="66" charset="0"/>
              </a:rPr>
              <a:t>Irish-</a:t>
            </a:r>
            <a:r>
              <a:rPr lang="en-IE" dirty="0">
                <a:solidFill>
                  <a:schemeClr val="tx1"/>
                </a:solidFill>
                <a:latin typeface="Comic Sans MS" pitchFamily="66" charset="0"/>
              </a:rPr>
              <a:t>speaking and listening.</a:t>
            </a:r>
          </a:p>
          <a:p>
            <a:pPr>
              <a:defRPr/>
            </a:pPr>
            <a:r>
              <a:rPr lang="en-IE" dirty="0">
                <a:solidFill>
                  <a:schemeClr val="tx1"/>
                </a:solidFill>
                <a:latin typeface="Comic Sans MS" pitchFamily="66" charset="0"/>
              </a:rPr>
              <a:t>History, Geography, Science</a:t>
            </a:r>
          </a:p>
          <a:p>
            <a:pPr>
              <a:defRPr/>
            </a:pPr>
            <a:r>
              <a:rPr lang="en-IE" dirty="0">
                <a:solidFill>
                  <a:schemeClr val="tx1"/>
                </a:solidFill>
                <a:latin typeface="Comic Sans MS" pitchFamily="66" charset="0"/>
              </a:rPr>
              <a:t>Music, Drama, Art</a:t>
            </a:r>
          </a:p>
          <a:p>
            <a:pPr>
              <a:defRPr/>
            </a:pPr>
            <a:r>
              <a:rPr lang="en-IE" dirty="0">
                <a:solidFill>
                  <a:schemeClr val="tx1"/>
                </a:solidFill>
                <a:latin typeface="Comic Sans MS" pitchFamily="66" charset="0"/>
              </a:rPr>
              <a:t>SPHE</a:t>
            </a:r>
          </a:p>
          <a:p>
            <a:pPr>
              <a:defRPr/>
            </a:pPr>
            <a:r>
              <a:rPr lang="en-IE" dirty="0">
                <a:solidFill>
                  <a:schemeClr val="tx1"/>
                </a:solidFill>
                <a:latin typeface="Comic Sans MS" pitchFamily="66" charset="0"/>
              </a:rPr>
              <a:t>RE</a:t>
            </a:r>
          </a:p>
          <a:p>
            <a:pPr>
              <a:defRPr/>
            </a:pPr>
            <a:r>
              <a:rPr lang="en-IE" dirty="0">
                <a:solidFill>
                  <a:schemeClr val="tx1"/>
                </a:solidFill>
                <a:latin typeface="Comic Sans MS" pitchFamily="66" charset="0"/>
              </a:rPr>
              <a:t>PE</a:t>
            </a:r>
            <a:endParaRPr lang="en-IE" sz="2800" dirty="0">
              <a:solidFill>
                <a:schemeClr val="tx1"/>
              </a:solidFill>
              <a:latin typeface="Comic Sans MS" pitchFamily="66" charset="0"/>
            </a:endParaRPr>
          </a:p>
        </p:txBody>
      </p:sp>
      <p:pic>
        <p:nvPicPr>
          <p:cNvPr id="3379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5013176"/>
            <a:ext cx="211455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79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4749801"/>
            <a:ext cx="1993900" cy="137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79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2988707"/>
            <a:ext cx="2281237" cy="16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overrideClrMapping bg1="lt1" tx1="dk1" bg2="lt2" tx2="dk2" accent1="accent1" accent2="accent2" accent3="accent3" accent4="accent4" accent5="accent5" accent6="accent6" hlink="hlink" folHlink="folHlink"/>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979613" y="2205038"/>
            <a:ext cx="48244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spcBef>
                <a:spcPct val="50000"/>
              </a:spcBef>
            </a:pPr>
            <a:endParaRPr lang="en-US" altLang="en-US" dirty="0">
              <a:latin typeface="Arial" charset="0"/>
            </a:endParaRPr>
          </a:p>
        </p:txBody>
      </p:sp>
      <p:sp>
        <p:nvSpPr>
          <p:cNvPr id="18435" name="Text Box 6"/>
          <p:cNvSpPr txBox="1">
            <a:spLocks noChangeArrowheads="1"/>
          </p:cNvSpPr>
          <p:nvPr/>
        </p:nvSpPr>
        <p:spPr bwMode="auto">
          <a:xfrm>
            <a:off x="2700338" y="1916113"/>
            <a:ext cx="4535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spcBef>
                <a:spcPct val="50000"/>
              </a:spcBef>
            </a:pPr>
            <a:endParaRPr lang="en-US" altLang="en-US" dirty="0">
              <a:latin typeface="Arial" charset="0"/>
            </a:endParaRPr>
          </a:p>
        </p:txBody>
      </p:sp>
      <p:sp>
        <p:nvSpPr>
          <p:cNvPr id="18436" name="Text Box 8"/>
          <p:cNvSpPr txBox="1">
            <a:spLocks noChangeArrowheads="1"/>
          </p:cNvSpPr>
          <p:nvPr/>
        </p:nvSpPr>
        <p:spPr bwMode="auto">
          <a:xfrm>
            <a:off x="1908175" y="333375"/>
            <a:ext cx="5616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spcBef>
                <a:spcPct val="50000"/>
              </a:spcBef>
            </a:pPr>
            <a:endParaRPr lang="en-US" altLang="en-US" dirty="0">
              <a:latin typeface="Arial" charset="0"/>
            </a:endParaRPr>
          </a:p>
        </p:txBody>
      </p:sp>
      <p:sp>
        <p:nvSpPr>
          <p:cNvPr id="18437" name="WordArt 9"/>
          <p:cNvSpPr>
            <a:spLocks noChangeArrowheads="1" noChangeShapeType="1" noTextEdit="1"/>
          </p:cNvSpPr>
          <p:nvPr/>
        </p:nvSpPr>
        <p:spPr bwMode="auto">
          <a:xfrm>
            <a:off x="1835150" y="908720"/>
            <a:ext cx="5832475" cy="1584176"/>
          </a:xfrm>
          <a:prstGeom prst="rect">
            <a:avLst/>
          </a:prstGeom>
        </p:spPr>
        <p:txBody>
          <a:bodyPr wrap="none" fromWordArt="1">
            <a:prstTxWarp prst="textFadeUp">
              <a:avLst>
                <a:gd name="adj" fmla="val 9991"/>
              </a:avLst>
            </a:prstTxWarp>
          </a:bodyPr>
          <a:lstStyle/>
          <a:p>
            <a:pPr algn="ctr"/>
            <a:r>
              <a:rPr lang="en-US" sz="3600" kern="10" dirty="0">
                <a:ln w="12700">
                  <a:solidFill>
                    <a:srgbClr val="B2B2B2"/>
                  </a:solidFill>
                  <a:round/>
                  <a:headEnd/>
                  <a:tailEnd/>
                </a:ln>
                <a:solidFill>
                  <a:srgbClr val="FF0000"/>
                </a:solidFill>
                <a:effectLst>
                  <a:outerShdw blurRad="63500" dist="38099" dir="2700000" sy="50000" rotWithShape="0">
                    <a:srgbClr val="875B0D">
                      <a:alpha val="70000"/>
                    </a:srgbClr>
                  </a:outerShdw>
                </a:effectLst>
                <a:latin typeface="Arial Black" charset="0"/>
                <a:ea typeface="Arial Black" charset="0"/>
                <a:cs typeface="Arial Black" charset="0"/>
              </a:rPr>
              <a:t>Starting School</a:t>
            </a:r>
          </a:p>
        </p:txBody>
      </p:sp>
      <p:pic>
        <p:nvPicPr>
          <p:cNvPr id="1026" name="Picture 2" descr="Image result for first day at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821" y="2571750"/>
            <a:ext cx="4316246" cy="4069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755650" y="333375"/>
            <a:ext cx="7772400" cy="1470025"/>
          </a:xfrm>
        </p:spPr>
        <p:txBody>
          <a:bodyPr/>
          <a:lstStyle/>
          <a:p>
            <a:r>
              <a:rPr lang="en-IE" altLang="en-US" b="1" dirty="0">
                <a:solidFill>
                  <a:srgbClr val="FF0000"/>
                </a:solidFill>
                <a:latin typeface="Comic Sans MS" panose="030F0702030302020204" pitchFamily="66" charset="0"/>
              </a:rPr>
              <a:t>Homework</a:t>
            </a:r>
          </a:p>
        </p:txBody>
      </p:sp>
      <p:sp>
        <p:nvSpPr>
          <p:cNvPr id="27651" name="Subtitle 2"/>
          <p:cNvSpPr>
            <a:spLocks noGrp="1"/>
          </p:cNvSpPr>
          <p:nvPr>
            <p:ph type="subTitle" idx="1"/>
          </p:nvPr>
        </p:nvSpPr>
        <p:spPr>
          <a:xfrm>
            <a:off x="827088" y="1916113"/>
            <a:ext cx="7416800" cy="3384550"/>
          </a:xfrm>
        </p:spPr>
        <p:txBody>
          <a:bodyPr>
            <a:normAutofit/>
          </a:bodyPr>
          <a:lstStyle/>
          <a:p>
            <a:pPr marL="457200" indent="-457200">
              <a:buFont typeface="Arial" pitchFamily="34" charset="0"/>
              <a:buChar char="•"/>
              <a:defRPr/>
            </a:pPr>
            <a:r>
              <a:rPr lang="en-IE" sz="2600" dirty="0">
                <a:solidFill>
                  <a:schemeClr val="tx1"/>
                </a:solidFill>
                <a:latin typeface="Comic Sans MS" pitchFamily="66" charset="0"/>
              </a:rPr>
              <a:t>Starts after the Mid-Term break in October.</a:t>
            </a:r>
          </a:p>
          <a:p>
            <a:pPr marL="457200" indent="-457200">
              <a:buFont typeface="Arial" pitchFamily="34" charset="0"/>
              <a:buChar char="•"/>
              <a:defRPr/>
            </a:pPr>
            <a:r>
              <a:rPr lang="en-IE" sz="2600" dirty="0">
                <a:solidFill>
                  <a:schemeClr val="tx1"/>
                </a:solidFill>
                <a:latin typeface="Comic Sans MS" pitchFamily="66" charset="0"/>
              </a:rPr>
              <a:t>They love it..so tap in to this short lived phenomena and make it an enjoyable activity !</a:t>
            </a:r>
          </a:p>
          <a:p>
            <a:pPr marL="457200" indent="-457200">
              <a:buFont typeface="Arial" pitchFamily="34" charset="0"/>
              <a:buChar char="•"/>
              <a:defRPr/>
            </a:pPr>
            <a:endParaRPr lang="en-IE" sz="2600" dirty="0"/>
          </a:p>
          <a:p>
            <a:pPr marL="457200" indent="-457200">
              <a:buFont typeface="Arial" pitchFamily="34" charset="0"/>
              <a:buChar char="•"/>
              <a:defRPr/>
            </a:pPr>
            <a:endParaRPr lang="en-IE" dirty="0"/>
          </a:p>
          <a:p>
            <a:pPr>
              <a:defRPr/>
            </a:pPr>
            <a:r>
              <a:rPr lang="en-IE" dirty="0"/>
              <a:t> </a:t>
            </a:r>
          </a:p>
        </p:txBody>
      </p:sp>
      <p:pic>
        <p:nvPicPr>
          <p:cNvPr id="36868" name="Picture 5" descr="C:\Users\Niamh\AppData\Local\Microsoft\Windows\Temporary Internet Files\Content.IE5\53CFJ8I8\MP90043049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4535488"/>
            <a:ext cx="1989137"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7"/>
          <p:cNvSpPr txBox="1">
            <a:spLocks noChangeArrowheads="1"/>
          </p:cNvSpPr>
          <p:nvPr/>
        </p:nvSpPr>
        <p:spPr bwMode="auto">
          <a:xfrm>
            <a:off x="0" y="1268413"/>
            <a:ext cx="7632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r>
              <a:rPr lang="en-US" altLang="en-US" sz="2400" dirty="0"/>
              <a:t>	</a:t>
            </a:r>
            <a:endParaRPr lang="en-GB" altLang="en-US" sz="2400" dirty="0"/>
          </a:p>
        </p:txBody>
      </p:sp>
      <p:sp>
        <p:nvSpPr>
          <p:cNvPr id="37891" name="Text Box 8"/>
          <p:cNvSpPr txBox="1">
            <a:spLocks noChangeArrowheads="1"/>
          </p:cNvSpPr>
          <p:nvPr/>
        </p:nvSpPr>
        <p:spPr bwMode="auto">
          <a:xfrm>
            <a:off x="5364163" y="692150"/>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spcBef>
                <a:spcPct val="50000"/>
              </a:spcBef>
            </a:pPr>
            <a:endParaRPr lang="en-US" altLang="en-US" dirty="0"/>
          </a:p>
        </p:txBody>
      </p:sp>
      <p:pic>
        <p:nvPicPr>
          <p:cNvPr id="37892" name="Picture 25" descr="j023204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740654" y="266700"/>
            <a:ext cx="1844675"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76" name="Picture 32" descr="j0300075"/>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7786206" y="4952579"/>
            <a:ext cx="1243584" cy="18159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3" name="Text Box 11"/>
          <p:cNvSpPr txBox="1">
            <a:spLocks noChangeArrowheads="1"/>
          </p:cNvSpPr>
          <p:nvPr/>
        </p:nvSpPr>
        <p:spPr bwMode="auto">
          <a:xfrm>
            <a:off x="2484438" y="765175"/>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spcBef>
                <a:spcPct val="50000"/>
              </a:spcBef>
            </a:pPr>
            <a:endParaRPr lang="en-US" altLang="en-US" dirty="0"/>
          </a:p>
        </p:txBody>
      </p:sp>
      <p:pic>
        <p:nvPicPr>
          <p:cNvPr id="37896" name="Picture 8" descr="C:\Users\Niamh\AppData\Local\Microsoft\Windows\Temporary Internet Files\Content.IE5\ESNFBHNK\MC90044572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8831" y="2786848"/>
            <a:ext cx="176530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 name="Rectangle 1"/>
          <p:cNvSpPr>
            <a:spLocks noChangeArrowheads="1"/>
          </p:cNvSpPr>
          <p:nvPr/>
        </p:nvSpPr>
        <p:spPr bwMode="auto">
          <a:xfrm>
            <a:off x="95874" y="2263087"/>
            <a:ext cx="7775441"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IE" sz="2000" dirty="0">
                <a:latin typeface="Comic Sans MS" pitchFamily="66" charset="0"/>
                <a:ea typeface="Calibri" pitchFamily="34" charset="0"/>
                <a:cs typeface="Times New Roman" pitchFamily="18" charset="0"/>
              </a:rPr>
              <a:t>Please c</a:t>
            </a:r>
            <a:r>
              <a:rPr kumimoji="0" lang="en-IE" sz="2000" b="0" i="0" u="none" strike="noStrike" cap="none" normalizeH="0" baseline="0" dirty="0">
                <a:ln>
                  <a:noFill/>
                </a:ln>
                <a:solidFill>
                  <a:schemeClr val="tx1"/>
                </a:solidFill>
                <a:effectLst/>
                <a:latin typeface="Comic Sans MS" pitchFamily="66" charset="0"/>
                <a:ea typeface="Calibri" pitchFamily="34" charset="0"/>
                <a:cs typeface="Times New Roman" pitchFamily="18" charset="0"/>
              </a:rPr>
              <a:t>hoose a lunch box and a drink bottle that can be easily opened</a:t>
            </a:r>
            <a:r>
              <a:rPr lang="en-IE" sz="2000" dirty="0">
                <a:latin typeface="Comic Sans MS" pitchFamily="66" charset="0"/>
                <a:ea typeface="Calibri" pitchFamily="34" charset="0"/>
                <a:cs typeface="Times New Roman" pitchFamily="18" charset="0"/>
              </a:rPr>
              <a:t> by your child.</a:t>
            </a:r>
            <a:endParaRPr kumimoji="0" lang="en-IE" sz="2000" b="0" i="0" u="none" strike="noStrike" cap="none" normalizeH="0" baseline="0" dirty="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IE" sz="2000" b="0" i="0" u="none" strike="noStrike" cap="none" normalizeH="0" baseline="0" dirty="0">
                <a:ln>
                  <a:noFill/>
                </a:ln>
                <a:solidFill>
                  <a:schemeClr val="tx1"/>
                </a:solidFill>
                <a:effectLst/>
                <a:latin typeface="Comic Sans MS" pitchFamily="66" charset="0"/>
                <a:ea typeface="Calibri" pitchFamily="34" charset="0"/>
                <a:cs typeface="Times New Roman" pitchFamily="18" charset="0"/>
              </a:rPr>
              <a:t>As part of our Social, Personal and Health Education Programme we have a Healthy Eating Policy. We encourage children to bring a healthy lunch to school. Nourishing foods are encouraged. </a:t>
            </a:r>
            <a:endParaRPr kumimoji="0" lang="en-IE" sz="2000" b="0" i="0" u="none" strike="noStrike" cap="none" normalizeH="0" baseline="0" dirty="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sz="2000" b="1" i="0" u="none" strike="noStrike" cap="none" normalizeH="0" baseline="0" dirty="0">
                <a:ln>
                  <a:noFill/>
                </a:ln>
                <a:solidFill>
                  <a:schemeClr val="tx1"/>
                </a:solidFill>
                <a:effectLst/>
                <a:latin typeface="Comic Sans MS" pitchFamily="66" charset="0"/>
                <a:ea typeface="Calibri" pitchFamily="34" charset="0"/>
                <a:cs typeface="Times New Roman" pitchFamily="18" charset="0"/>
              </a:rPr>
              <a:t>We ask you not to include crisps, sweets, fizzy drinks or any junk food in your child’s lunchbox.</a:t>
            </a:r>
            <a:endParaRPr kumimoji="0" lang="en-IE" sz="2000" b="1" i="0" u="none" strike="noStrike" cap="none" normalizeH="0" baseline="0" dirty="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sz="2000" b="0" i="0" u="none" strike="noStrike" cap="none" normalizeH="0" baseline="0" dirty="0">
                <a:ln>
                  <a:noFill/>
                </a:ln>
                <a:solidFill>
                  <a:schemeClr val="tx1"/>
                </a:solidFill>
                <a:effectLst/>
                <a:latin typeface="Comic Sans MS" pitchFamily="66" charset="0"/>
                <a:ea typeface="Calibri" pitchFamily="34" charset="0"/>
                <a:cs typeface="Times New Roman" pitchFamily="18" charset="0"/>
              </a:rPr>
              <a:t>As we are a “Green School”, we ask that all children have a reusable lunchbox and that they bring drinks in a reusable bottle.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IE" sz="2000" b="0" i="0" u="none" strike="noStrike" cap="none" normalizeH="0" baseline="0" dirty="0">
                <a:ln>
                  <a:noFill/>
                </a:ln>
                <a:solidFill>
                  <a:schemeClr val="tx1"/>
                </a:solidFill>
                <a:effectLst/>
                <a:latin typeface="Comic Sans MS" pitchFamily="66" charset="0"/>
                <a:cs typeface="Times New Roman" pitchFamily="18" charset="0"/>
              </a:rPr>
              <a:t>We ask that little or no food is in plastic covering. Ideally, each piece of food should be edible straight from the lunch box. </a:t>
            </a:r>
            <a:endParaRPr kumimoji="0" lang="en-IE" sz="1600" b="0" i="0" u="none" strike="noStrike" cap="none" normalizeH="0" baseline="0" dirty="0">
              <a:ln>
                <a:noFill/>
              </a:ln>
              <a:solidFill>
                <a:schemeClr val="tx1"/>
              </a:solidFill>
              <a:effectLst/>
              <a:latin typeface="Comic Sans MS" pitchFamily="66" charset="0"/>
              <a:cs typeface="Arial" pitchFamily="34" charset="0"/>
            </a:endParaRPr>
          </a:p>
        </p:txBody>
      </p:sp>
      <p:sp>
        <p:nvSpPr>
          <p:cNvPr id="2" name="TextBox 1">
            <a:extLst>
              <a:ext uri="{FF2B5EF4-FFF2-40B4-BE49-F238E27FC236}">
                <a16:creationId xmlns:a16="http://schemas.microsoft.com/office/drawing/2014/main" id="{DA96BE0D-5E61-449C-B72D-E4AC82A45779}"/>
              </a:ext>
            </a:extLst>
          </p:cNvPr>
          <p:cNvSpPr txBox="1"/>
          <p:nvPr/>
        </p:nvSpPr>
        <p:spPr>
          <a:xfrm>
            <a:off x="3024188" y="596467"/>
            <a:ext cx="3312368" cy="769441"/>
          </a:xfrm>
          <a:prstGeom prst="rect">
            <a:avLst/>
          </a:prstGeom>
          <a:noFill/>
        </p:spPr>
        <p:txBody>
          <a:bodyPr wrap="square" rtlCol="0">
            <a:spAutoFit/>
          </a:bodyPr>
          <a:lstStyle/>
          <a:p>
            <a:r>
              <a:rPr lang="en-IE" sz="4400" b="1" dirty="0">
                <a:solidFill>
                  <a:srgbClr val="FF0000"/>
                </a:solidFill>
              </a:rPr>
              <a:t>Food</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1776"/>
                                        </p:tgtEl>
                                        <p:attrNameLst>
                                          <p:attrName>style.visibility</p:attrName>
                                        </p:attrNameLst>
                                      </p:cBhvr>
                                      <p:to>
                                        <p:strVal val="visible"/>
                                      </p:to>
                                    </p:set>
                                    <p:anim calcmode="lin" valueType="num">
                                      <p:cBhvr additive="base">
                                        <p:cTn id="7" dur="500" fill="hold"/>
                                        <p:tgtEl>
                                          <p:spTgt spid="31776"/>
                                        </p:tgtEl>
                                        <p:attrNameLst>
                                          <p:attrName>ppt_x</p:attrName>
                                        </p:attrNameLst>
                                      </p:cBhvr>
                                      <p:tavLst>
                                        <p:tav tm="0">
                                          <p:val>
                                            <p:strVal val="#ppt_x"/>
                                          </p:val>
                                        </p:tav>
                                        <p:tav tm="100000">
                                          <p:val>
                                            <p:strVal val="#ppt_x"/>
                                          </p:val>
                                        </p:tav>
                                      </p:tavLst>
                                    </p:anim>
                                    <p:anim calcmode="lin" valueType="num">
                                      <p:cBhvr additive="base">
                                        <p:cTn id="8" dur="500" fill="hold"/>
                                        <p:tgtEl>
                                          <p:spTgt spid="317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sz="half" idx="1"/>
          </p:nvPr>
        </p:nvSpPr>
        <p:spPr>
          <a:xfrm>
            <a:off x="395536" y="2060848"/>
            <a:ext cx="6562725" cy="4137323"/>
          </a:xfrm>
        </p:spPr>
        <p:txBody>
          <a:bodyPr>
            <a:normAutofit fontScale="92500" lnSpcReduction="10000"/>
          </a:bodyPr>
          <a:lstStyle/>
          <a:p>
            <a:pPr eaLnBrk="1" hangingPunct="1">
              <a:lnSpc>
                <a:spcPct val="90000"/>
              </a:lnSpc>
              <a:buFontTx/>
              <a:buNone/>
            </a:pPr>
            <a:endParaRPr lang="en-US" altLang="en-US" sz="2400" dirty="0">
              <a:solidFill>
                <a:schemeClr val="tx1"/>
              </a:solidFill>
              <a:latin typeface="Comic Sans MS" panose="030F0702030302020204" pitchFamily="66" charset="0"/>
            </a:endParaRPr>
          </a:p>
          <a:p>
            <a:pPr eaLnBrk="1" hangingPunct="1">
              <a:lnSpc>
                <a:spcPct val="90000"/>
              </a:lnSpc>
              <a:buFontTx/>
              <a:buNone/>
            </a:pPr>
            <a:r>
              <a:rPr lang="en-US" altLang="en-US" sz="2400" dirty="0">
                <a:solidFill>
                  <a:schemeClr val="tx1"/>
                </a:solidFill>
                <a:latin typeface="Comic Sans MS" panose="030F0702030302020204" pitchFamily="66" charset="0"/>
              </a:rPr>
              <a:t>Pencils, crayons, rubbers etc. are provided for your child in school.</a:t>
            </a:r>
          </a:p>
          <a:p>
            <a:pPr eaLnBrk="1" hangingPunct="1">
              <a:lnSpc>
                <a:spcPct val="90000"/>
              </a:lnSpc>
              <a:buFontTx/>
              <a:buNone/>
            </a:pPr>
            <a:endParaRPr lang="en-US" altLang="en-US" sz="2400" dirty="0">
              <a:solidFill>
                <a:schemeClr val="tx1"/>
              </a:solidFill>
              <a:latin typeface="Comic Sans MS" panose="030F0702030302020204" pitchFamily="66" charset="0"/>
            </a:endParaRPr>
          </a:p>
          <a:p>
            <a:pPr eaLnBrk="1" hangingPunct="1">
              <a:lnSpc>
                <a:spcPct val="90000"/>
              </a:lnSpc>
              <a:buFontTx/>
              <a:buNone/>
            </a:pPr>
            <a:r>
              <a:rPr lang="en-US" altLang="en-US" sz="2400" dirty="0">
                <a:solidFill>
                  <a:schemeClr val="tx1"/>
                </a:solidFill>
                <a:latin typeface="Comic Sans MS" panose="030F0702030302020204" pitchFamily="66" charset="0"/>
              </a:rPr>
              <a:t>They will of course need writing and </a:t>
            </a:r>
            <a:r>
              <a:rPr lang="en-US" altLang="en-US" sz="2400" dirty="0" err="1">
                <a:solidFill>
                  <a:schemeClr val="tx1"/>
                </a:solidFill>
                <a:latin typeface="Comic Sans MS" panose="030F0702030302020204" pitchFamily="66" charset="0"/>
              </a:rPr>
              <a:t>colouring</a:t>
            </a:r>
            <a:r>
              <a:rPr lang="en-US" altLang="en-US" sz="2400" dirty="0">
                <a:solidFill>
                  <a:schemeClr val="tx1"/>
                </a:solidFill>
                <a:latin typeface="Comic Sans MS" panose="030F0702030302020204" pitchFamily="66" charset="0"/>
              </a:rPr>
              <a:t> materials for home use.</a:t>
            </a:r>
          </a:p>
          <a:p>
            <a:pPr eaLnBrk="1" hangingPunct="1">
              <a:lnSpc>
                <a:spcPct val="90000"/>
              </a:lnSpc>
              <a:buFontTx/>
              <a:buNone/>
            </a:pPr>
            <a:endParaRPr lang="en-US" altLang="en-US" sz="2400" dirty="0">
              <a:solidFill>
                <a:schemeClr val="tx1"/>
              </a:solidFill>
              <a:latin typeface="Comic Sans MS" panose="030F0702030302020204" pitchFamily="66" charset="0"/>
            </a:endParaRPr>
          </a:p>
          <a:p>
            <a:pPr eaLnBrk="1" hangingPunct="1">
              <a:lnSpc>
                <a:spcPct val="90000"/>
              </a:lnSpc>
              <a:buFontTx/>
              <a:buNone/>
            </a:pPr>
            <a:r>
              <a:rPr lang="en-US" altLang="en-US" sz="2400" dirty="0">
                <a:solidFill>
                  <a:schemeClr val="tx1"/>
                </a:solidFill>
                <a:latin typeface="Comic Sans MS" panose="030F0702030302020204" pitchFamily="66" charset="0"/>
              </a:rPr>
              <a:t>Your book bill contribution will cover the cost of all reading books </a:t>
            </a:r>
            <a:r>
              <a:rPr lang="en-US" altLang="en-US" dirty="0">
                <a:solidFill>
                  <a:schemeClr val="tx1"/>
                </a:solidFill>
                <a:latin typeface="Comic Sans MS" panose="030F0702030302020204" pitchFamily="66" charset="0"/>
              </a:rPr>
              <a:t>used by your child.</a:t>
            </a:r>
            <a:endParaRPr lang="en-US" altLang="en-US" sz="2400" dirty="0">
              <a:solidFill>
                <a:schemeClr val="tx1"/>
              </a:solidFill>
              <a:latin typeface="Comic Sans MS" panose="030F0702030302020204" pitchFamily="66" charset="0"/>
            </a:endParaRPr>
          </a:p>
          <a:p>
            <a:pPr eaLnBrk="1" hangingPunct="1">
              <a:lnSpc>
                <a:spcPct val="90000"/>
              </a:lnSpc>
              <a:buFontTx/>
              <a:buNone/>
            </a:pPr>
            <a:endParaRPr lang="en-US" altLang="en-US" sz="2400" dirty="0">
              <a:solidFill>
                <a:schemeClr val="tx1"/>
              </a:solidFill>
              <a:latin typeface="Comic Sans MS" panose="030F0702030302020204" pitchFamily="66" charset="0"/>
            </a:endParaRPr>
          </a:p>
          <a:p>
            <a:pPr eaLnBrk="1" hangingPunct="1">
              <a:lnSpc>
                <a:spcPct val="90000"/>
              </a:lnSpc>
              <a:buFontTx/>
              <a:buNone/>
            </a:pPr>
            <a:r>
              <a:rPr lang="en-US" altLang="en-US" sz="2400" dirty="0">
                <a:solidFill>
                  <a:schemeClr val="tx1"/>
                </a:solidFill>
                <a:latin typeface="Comic Sans MS" panose="030F0702030302020204" pitchFamily="66" charset="0"/>
              </a:rPr>
              <a:t>Please cover and label all books with the name of your child clearly written on the outside front cover.</a:t>
            </a:r>
          </a:p>
        </p:txBody>
      </p:sp>
      <p:pic>
        <p:nvPicPr>
          <p:cNvPr id="38915" name="Picture 5" descr="j0199369"/>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7344220" y="2852936"/>
            <a:ext cx="936625"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Text Box 4"/>
          <p:cNvSpPr txBox="1">
            <a:spLocks noChangeArrowheads="1"/>
          </p:cNvSpPr>
          <p:nvPr/>
        </p:nvSpPr>
        <p:spPr bwMode="auto">
          <a:xfrm>
            <a:off x="1547813" y="836613"/>
            <a:ext cx="56165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spcBef>
                <a:spcPct val="50000"/>
              </a:spcBef>
            </a:pPr>
            <a:r>
              <a:rPr lang="en-GB" altLang="en-US" sz="4400" b="1" dirty="0">
                <a:solidFill>
                  <a:srgbClr val="FF0000"/>
                </a:solidFill>
                <a:latin typeface="Comic Sans MS" panose="030F0702030302020204" pitchFamily="66" charset="0"/>
              </a:rPr>
              <a:t>	 Stationery</a:t>
            </a:r>
          </a:p>
        </p:txBody>
      </p:sp>
      <p:pic>
        <p:nvPicPr>
          <p:cNvPr id="38917" name="Picture 14" descr="j02340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340" y="4864248"/>
            <a:ext cx="2016124" cy="177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16" descr="j02374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1030" y="3533828"/>
            <a:ext cx="187166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1000" fill="hold"/>
                                        <p:tgtEl>
                                          <p:spTgt spid="46084"/>
                                        </p:tgtEl>
                                        <p:attrNameLst>
                                          <p:attrName>ppt_w</p:attrName>
                                        </p:attrNameLst>
                                      </p:cBhvr>
                                      <p:tavLst>
                                        <p:tav tm="0">
                                          <p:val>
                                            <p:strVal val="#ppt_w*0.70"/>
                                          </p:val>
                                        </p:tav>
                                        <p:tav tm="100000">
                                          <p:val>
                                            <p:strVal val="#ppt_w"/>
                                          </p:val>
                                        </p:tav>
                                      </p:tavLst>
                                    </p:anim>
                                    <p:anim calcmode="lin" valueType="num">
                                      <p:cBhvr>
                                        <p:cTn id="8" dur="1000" fill="hold"/>
                                        <p:tgtEl>
                                          <p:spTgt spid="46084"/>
                                        </p:tgtEl>
                                        <p:attrNameLst>
                                          <p:attrName>ppt_h</p:attrName>
                                        </p:attrNameLst>
                                      </p:cBhvr>
                                      <p:tavLst>
                                        <p:tav tm="0">
                                          <p:val>
                                            <p:strVal val="#ppt_h"/>
                                          </p:val>
                                        </p:tav>
                                        <p:tav tm="100000">
                                          <p:val>
                                            <p:strVal val="#ppt_h"/>
                                          </p:val>
                                        </p:tav>
                                      </p:tavLst>
                                    </p:anim>
                                    <p:animEffect transition="in" filter="fade">
                                      <p:cBhvr>
                                        <p:cTn id="9" dur="1000"/>
                                        <p:tgtEl>
                                          <p:spTgt spid="46084"/>
                                        </p:tgtEl>
                                      </p:cBhvr>
                                    </p:animEffect>
                                  </p:childTnLst>
                                </p:cTn>
                              </p:par>
                              <p:par>
                                <p:cTn id="10" presetID="4" presetClass="exit" presetSubtype="16" fill="hold" nodeType="withEffect">
                                  <p:stCondLst>
                                    <p:cond delay="0"/>
                                  </p:stCondLst>
                                  <p:childTnLst>
                                    <p:animEffect transition="out" filter="box(in)">
                                      <p:cBhvr>
                                        <p:cTn id="11" dur="500"/>
                                        <p:tgtEl>
                                          <p:spTgt spid="46096"/>
                                        </p:tgtEl>
                                      </p:cBhvr>
                                    </p:animEffect>
                                    <p:set>
                                      <p:cBhvr>
                                        <p:cTn id="12" dur="1" fill="hold">
                                          <p:stCondLst>
                                            <p:cond delay="499"/>
                                          </p:stCondLst>
                                        </p:cTn>
                                        <p:tgtEl>
                                          <p:spTgt spid="460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FF0000"/>
                </a:solidFill>
                <a:latin typeface="Comic Sans MS" panose="030F0702030302020204" pitchFamily="66" charset="0"/>
              </a:rPr>
              <a:t>School Bag</a:t>
            </a:r>
          </a:p>
        </p:txBody>
      </p:sp>
      <p:sp>
        <p:nvSpPr>
          <p:cNvPr id="3" name="Text Placeholder 2"/>
          <p:cNvSpPr>
            <a:spLocks noGrp="1"/>
          </p:cNvSpPr>
          <p:nvPr>
            <p:ph type="body" sz="half" idx="1"/>
          </p:nvPr>
        </p:nvSpPr>
        <p:spPr>
          <a:xfrm>
            <a:off x="457199" y="2132856"/>
            <a:ext cx="6312231" cy="4450506"/>
          </a:xfrm>
        </p:spPr>
        <p:txBody>
          <a:bodyPr>
            <a:normAutofit/>
          </a:bodyPr>
          <a:lstStyle/>
          <a:p>
            <a:r>
              <a:rPr lang="en-IE" dirty="0">
                <a:solidFill>
                  <a:schemeClr val="tx1"/>
                </a:solidFill>
                <a:latin typeface="Comic Sans MS" pitchFamily="66" charset="0"/>
              </a:rPr>
              <a:t>Please ensure that the school bag is big enough to hold an A4 size folder and will also allow for your child’s coat to be folded up and kept in the bag during class time. </a:t>
            </a:r>
          </a:p>
          <a:p>
            <a:pPr marL="0" indent="0">
              <a:buNone/>
            </a:pPr>
            <a:endParaRPr lang="en-IE" dirty="0">
              <a:solidFill>
                <a:schemeClr val="tx1"/>
              </a:solidFill>
              <a:latin typeface="Comic Sans MS" pitchFamily="66" charset="0"/>
            </a:endParaRPr>
          </a:p>
          <a:p>
            <a:r>
              <a:rPr lang="en-IE" dirty="0">
                <a:solidFill>
                  <a:schemeClr val="tx1"/>
                </a:solidFill>
                <a:latin typeface="Comic Sans MS" pitchFamily="66" charset="0"/>
              </a:rPr>
              <a:t>This year we are not using coat hooks like we usually do, so coats will need to be stored in schoolbags.</a:t>
            </a:r>
          </a:p>
        </p:txBody>
      </p:sp>
      <p:pic>
        <p:nvPicPr>
          <p:cNvPr id="1026" name="Picture 2" descr="C:\Users\Brid\AppData\Local\Microsoft\Windows\Temporary Internet Files\Content.IE5\GNHKOP5Z\large-alphabet-school-bag-166.6-3539[1].gif"/>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6769431" y="3645024"/>
            <a:ext cx="1546945" cy="14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76695"/>
      </p:ext>
    </p:extLst>
  </p:cSld>
  <p:clrMapOvr>
    <a:masterClrMapping/>
  </p:clrMapOvr>
  <p:transition>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2D0C-5F62-4A7D-B60A-8D99348699C2}"/>
              </a:ext>
            </a:extLst>
          </p:cNvPr>
          <p:cNvSpPr>
            <a:spLocks noGrp="1"/>
          </p:cNvSpPr>
          <p:nvPr>
            <p:ph type="title"/>
          </p:nvPr>
        </p:nvSpPr>
        <p:spPr/>
        <p:txBody>
          <a:bodyPr/>
          <a:lstStyle/>
          <a:p>
            <a:r>
              <a:rPr lang="en-IE" dirty="0"/>
              <a:t>Birthday Invitations </a:t>
            </a:r>
          </a:p>
        </p:txBody>
      </p:sp>
      <p:sp>
        <p:nvSpPr>
          <p:cNvPr id="3" name="Text Placeholder 2">
            <a:extLst>
              <a:ext uri="{FF2B5EF4-FFF2-40B4-BE49-F238E27FC236}">
                <a16:creationId xmlns:a16="http://schemas.microsoft.com/office/drawing/2014/main" id="{2DD8E3C3-3521-44A8-8ADD-F07590A9F6B9}"/>
              </a:ext>
            </a:extLst>
          </p:cNvPr>
          <p:cNvSpPr>
            <a:spLocks noGrp="1"/>
          </p:cNvSpPr>
          <p:nvPr>
            <p:ph type="body" sz="half" idx="1"/>
          </p:nvPr>
        </p:nvSpPr>
        <p:spPr>
          <a:xfrm>
            <a:off x="457200" y="1600200"/>
            <a:ext cx="7787208" cy="4525963"/>
          </a:xfrm>
        </p:spPr>
        <p:txBody>
          <a:bodyPr>
            <a:normAutofit fontScale="92500"/>
          </a:bodyPr>
          <a:lstStyle/>
          <a:p>
            <a:r>
              <a:rPr lang="en-IE" sz="4000" dirty="0"/>
              <a:t>Birthday invitations are strictly forbidden in our school</a:t>
            </a:r>
          </a:p>
          <a:p>
            <a:r>
              <a:rPr lang="en-IE" sz="4000" dirty="0"/>
              <a:t>Teachers cannot give out invitations and neither can children </a:t>
            </a:r>
          </a:p>
          <a:p>
            <a:r>
              <a:rPr lang="en-IE" sz="4000" dirty="0"/>
              <a:t>Parents should hand out invites OFF school grounds if they wish to have a party for their child. </a:t>
            </a:r>
          </a:p>
        </p:txBody>
      </p:sp>
      <p:pic>
        <p:nvPicPr>
          <p:cNvPr id="1026" name="Picture 2" descr="Happy Birthday to You - Wikipedia">
            <a:extLst>
              <a:ext uri="{FF2B5EF4-FFF2-40B4-BE49-F238E27FC236}">
                <a16:creationId xmlns:a16="http://schemas.microsoft.com/office/drawing/2014/main" id="{25D184E8-5CA0-4275-8EEC-16F01BBB9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122" y="5568142"/>
            <a:ext cx="351472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641693"/>
      </p:ext>
    </p:extLst>
  </p:cSld>
  <p:clrMapOvr>
    <a:masterClrMapping/>
  </p:clrMapOvr>
  <p:transition>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446476" y="376635"/>
            <a:ext cx="5986462" cy="1143000"/>
          </a:xfrm>
        </p:spPr>
        <p:txBody>
          <a:bodyPr>
            <a:normAutofit/>
          </a:bodyPr>
          <a:lstStyle/>
          <a:p>
            <a:pPr eaLnBrk="1" hangingPunct="1"/>
            <a:r>
              <a:rPr lang="en-US" altLang="en-US" b="1" dirty="0">
                <a:solidFill>
                  <a:srgbClr val="CC0066"/>
                </a:solidFill>
                <a:latin typeface="Comic Sans MS" panose="030F0702030302020204" pitchFamily="66" charset="0"/>
              </a:rPr>
              <a:t>Health and Safety</a:t>
            </a:r>
            <a:endParaRPr lang="en-GB" altLang="en-US" b="1" dirty="0">
              <a:solidFill>
                <a:srgbClr val="CC0066"/>
              </a:solidFill>
              <a:latin typeface="Comic Sans MS" panose="030F0702030302020204" pitchFamily="66" charset="0"/>
            </a:endParaRPr>
          </a:p>
        </p:txBody>
      </p:sp>
      <p:sp>
        <p:nvSpPr>
          <p:cNvPr id="41987" name="Rectangle 3"/>
          <p:cNvSpPr>
            <a:spLocks noGrp="1" noChangeArrowheads="1"/>
          </p:cNvSpPr>
          <p:nvPr>
            <p:ph type="body" sz="half" idx="1"/>
          </p:nvPr>
        </p:nvSpPr>
        <p:spPr>
          <a:xfrm>
            <a:off x="468313" y="1707357"/>
            <a:ext cx="6275387" cy="4015581"/>
          </a:xfrm>
        </p:spPr>
        <p:txBody>
          <a:bodyPr>
            <a:noAutofit/>
          </a:bodyPr>
          <a:lstStyle/>
          <a:p>
            <a:pPr eaLnBrk="1" hangingPunct="1">
              <a:lnSpc>
                <a:spcPct val="80000"/>
              </a:lnSpc>
            </a:pPr>
            <a:endParaRPr lang="en-US" altLang="en-US" dirty="0">
              <a:latin typeface="Comic Sans MS" charset="0"/>
            </a:endParaRPr>
          </a:p>
          <a:p>
            <a:pPr eaLnBrk="1" hangingPunct="1">
              <a:lnSpc>
                <a:spcPct val="80000"/>
              </a:lnSpc>
            </a:pPr>
            <a:endParaRPr lang="en-US" altLang="en-US" dirty="0">
              <a:latin typeface="Comic Sans MS" charset="0"/>
            </a:endParaRPr>
          </a:p>
          <a:p>
            <a:pPr eaLnBrk="1" hangingPunct="1">
              <a:lnSpc>
                <a:spcPct val="80000"/>
              </a:lnSpc>
            </a:pPr>
            <a:r>
              <a:rPr lang="en-US" altLang="en-US" dirty="0">
                <a:solidFill>
                  <a:schemeClr val="tx1"/>
                </a:solidFill>
                <a:latin typeface="Comic Sans MS" charset="0"/>
              </a:rPr>
              <a:t>Occasionally your permission will be required for vaccinations  or  health examinations.</a:t>
            </a:r>
          </a:p>
          <a:p>
            <a:pPr eaLnBrk="1" hangingPunct="1">
              <a:lnSpc>
                <a:spcPct val="80000"/>
              </a:lnSpc>
            </a:pPr>
            <a:endParaRPr lang="en-US" altLang="en-US" dirty="0">
              <a:solidFill>
                <a:schemeClr val="tx1"/>
              </a:solidFill>
              <a:latin typeface="Comic Sans MS" charset="0"/>
            </a:endParaRPr>
          </a:p>
          <a:p>
            <a:pPr eaLnBrk="1" hangingPunct="1">
              <a:lnSpc>
                <a:spcPct val="80000"/>
              </a:lnSpc>
            </a:pPr>
            <a:r>
              <a:rPr lang="en-US" altLang="en-US" dirty="0">
                <a:solidFill>
                  <a:schemeClr val="tx1"/>
                </a:solidFill>
                <a:latin typeface="Comic Sans MS" charset="0"/>
              </a:rPr>
              <a:t>In primary school head lice may be an issue. When and if so, you will be informed about an incident of it and asked to check your child’s hair carefully.</a:t>
            </a:r>
          </a:p>
          <a:p>
            <a:pPr eaLnBrk="1" hangingPunct="1">
              <a:lnSpc>
                <a:spcPct val="80000"/>
              </a:lnSpc>
            </a:pPr>
            <a:endParaRPr lang="en-US" altLang="en-US" dirty="0">
              <a:solidFill>
                <a:schemeClr val="tx1"/>
              </a:solidFill>
              <a:latin typeface="Comic Sans MS" charset="0"/>
            </a:endParaRPr>
          </a:p>
          <a:p>
            <a:pPr eaLnBrk="1" hangingPunct="1">
              <a:lnSpc>
                <a:spcPct val="80000"/>
              </a:lnSpc>
            </a:pPr>
            <a:endParaRPr lang="en-US" altLang="en-US" dirty="0">
              <a:solidFill>
                <a:schemeClr val="tx1"/>
              </a:solidFill>
              <a:latin typeface="Comic Sans MS" charset="0"/>
            </a:endParaRPr>
          </a:p>
          <a:p>
            <a:pPr eaLnBrk="1" hangingPunct="1">
              <a:lnSpc>
                <a:spcPct val="80000"/>
              </a:lnSpc>
            </a:pPr>
            <a:endParaRPr lang="en-GB" altLang="en-US" dirty="0">
              <a:latin typeface="Comic Sans MS" charset="0"/>
            </a:endParaRPr>
          </a:p>
        </p:txBody>
      </p:sp>
      <p:pic>
        <p:nvPicPr>
          <p:cNvPr id="41988" name="Picture 4" descr="j0232137"/>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400090" y="1339848"/>
            <a:ext cx="2032848"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8" name="Picture 6" descr="j0232730"/>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7740352" y="3456774"/>
            <a:ext cx="1212850" cy="1512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0" name="Picture 8" descr="j028898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88913"/>
            <a:ext cx="22320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9" descr="j02297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850" y="5300663"/>
            <a:ext cx="12239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2000" fill="hold"/>
                                        <p:tgtEl>
                                          <p:spTgt spid="59394"/>
                                        </p:tgtEl>
                                        <p:attrNameLst>
                                          <p:attrName>ppt_x</p:attrName>
                                        </p:attrNameLst>
                                      </p:cBhvr>
                                      <p:tavLst>
                                        <p:tav tm="0">
                                          <p:val>
                                            <p:strVal val="#ppt_x"/>
                                          </p:val>
                                        </p:tav>
                                        <p:tav tm="100000">
                                          <p:val>
                                            <p:strVal val="#ppt_x"/>
                                          </p:val>
                                        </p:tav>
                                      </p:tavLst>
                                    </p:anim>
                                    <p:anim calcmode="lin" valueType="num">
                                      <p:cBhvr additive="base">
                                        <p:cTn id="8" dur="2000" fill="hold"/>
                                        <p:tgtEl>
                                          <p:spTgt spid="59394"/>
                                        </p:tgtEl>
                                        <p:attrNameLst>
                                          <p:attrName>ppt_y</p:attrName>
                                        </p:attrNameLst>
                                      </p:cBhvr>
                                      <p:tavLst>
                                        <p:tav tm="0">
                                          <p:val>
                                            <p:strVal val="0-#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59398"/>
                                        </p:tgtEl>
                                        <p:attrNameLst>
                                          <p:attrName>style.visibility</p:attrName>
                                        </p:attrNameLst>
                                      </p:cBhvr>
                                      <p:to>
                                        <p:strVal val="visible"/>
                                      </p:to>
                                    </p:set>
                                    <p:animEffect transition="in" filter="dissolve">
                                      <p:cBhvr>
                                        <p:cTn id="11" dur="500"/>
                                        <p:tgtEl>
                                          <p:spTgt spid="59398"/>
                                        </p:tgtEl>
                                      </p:cBhvr>
                                    </p:animEffect>
                                  </p:childTnLst>
                                </p:cTn>
                              </p:par>
                              <p:par>
                                <p:cTn id="12" presetID="26" presetClass="emph" presetSubtype="0" fill="hold" nodeType="withEffect">
                                  <p:stCondLst>
                                    <p:cond delay="0"/>
                                  </p:stCondLst>
                                  <p:childTnLst>
                                    <p:animEffect transition="out" filter="fade">
                                      <p:cBhvr>
                                        <p:cTn id="13" dur="500" tmFilter="0, 0; .2, .5; .8, .5; 1, 0"/>
                                        <p:tgtEl>
                                          <p:spTgt spid="59401"/>
                                        </p:tgtEl>
                                      </p:cBhvr>
                                    </p:animEffect>
                                    <p:animScale>
                                      <p:cBhvr>
                                        <p:cTn id="14" dur="250" autoRev="1" fill="hold"/>
                                        <p:tgtEl>
                                          <p:spTgt spid="5940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FF0000"/>
                </a:solidFill>
                <a:latin typeface="Comic Sans MS" pitchFamily="66" charset="0"/>
              </a:rPr>
              <a:t>Communication</a:t>
            </a:r>
          </a:p>
        </p:txBody>
      </p:sp>
      <p:sp>
        <p:nvSpPr>
          <p:cNvPr id="3" name="Text Placeholder 2"/>
          <p:cNvSpPr>
            <a:spLocks noGrp="1"/>
          </p:cNvSpPr>
          <p:nvPr>
            <p:ph type="body" sz="half" idx="1"/>
          </p:nvPr>
        </p:nvSpPr>
        <p:spPr>
          <a:xfrm>
            <a:off x="539552" y="2060848"/>
            <a:ext cx="7920880" cy="4169361"/>
          </a:xfrm>
        </p:spPr>
        <p:txBody>
          <a:bodyPr>
            <a:normAutofit fontScale="92500"/>
          </a:bodyPr>
          <a:lstStyle/>
          <a:p>
            <a:r>
              <a:rPr lang="en-US" altLang="en-US" sz="3200" dirty="0"/>
              <a:t>Please do not hesitate in messaging me if you have a concern</a:t>
            </a:r>
          </a:p>
          <a:p>
            <a:r>
              <a:rPr lang="en-US" altLang="en-US" sz="3200" dirty="0"/>
              <a:t>Seesaw Family App – this app allows you to message me directly if you have any messages you want to give me or small concerns. </a:t>
            </a:r>
          </a:p>
          <a:p>
            <a:r>
              <a:rPr lang="en-US" altLang="en-US" sz="3200" dirty="0"/>
              <a:t>If I need to discuss something, I can </a:t>
            </a:r>
            <a:br>
              <a:rPr lang="en-US" altLang="en-US" sz="3200" dirty="0"/>
            </a:br>
            <a:r>
              <a:rPr lang="en-US" altLang="en-US" sz="3200" dirty="0"/>
              <a:t>call you by phone or arrange a </a:t>
            </a:r>
            <a:br>
              <a:rPr lang="en-US" altLang="en-US" sz="3200" dirty="0"/>
            </a:br>
            <a:r>
              <a:rPr lang="en-US" altLang="en-US" sz="3200" dirty="0"/>
              <a:t>Zoom call </a:t>
            </a:r>
          </a:p>
        </p:txBody>
      </p:sp>
      <p:pic>
        <p:nvPicPr>
          <p:cNvPr id="6" name="Picture 8" descr="j02335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3112" y="5125293"/>
            <a:ext cx="20208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571735"/>
      </p:ext>
    </p:extLst>
  </p:cSld>
  <p:clrMapOvr>
    <a:masterClrMapping/>
  </p:clrMapOvr>
  <p:transition>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FF0000"/>
                </a:solidFill>
                <a:latin typeface="Comic Sans MS" panose="030F0702030302020204" pitchFamily="66" charset="0"/>
              </a:rPr>
              <a:t>Office</a:t>
            </a:r>
            <a:r>
              <a:rPr lang="en-IE" sz="4800" b="1" i="1" dirty="0"/>
              <a:t> </a:t>
            </a:r>
          </a:p>
        </p:txBody>
      </p:sp>
      <p:sp>
        <p:nvSpPr>
          <p:cNvPr id="3" name="Text Placeholder 2"/>
          <p:cNvSpPr>
            <a:spLocks noGrp="1"/>
          </p:cNvSpPr>
          <p:nvPr>
            <p:ph type="body" sz="half" idx="1"/>
          </p:nvPr>
        </p:nvSpPr>
        <p:spPr>
          <a:xfrm>
            <a:off x="457200" y="2996952"/>
            <a:ext cx="5050904" cy="3528392"/>
          </a:xfrm>
        </p:spPr>
        <p:txBody>
          <a:bodyPr>
            <a:normAutofit/>
          </a:bodyPr>
          <a:lstStyle/>
          <a:p>
            <a:r>
              <a:rPr lang="en-IE" dirty="0">
                <a:solidFill>
                  <a:schemeClr val="tx1"/>
                </a:solidFill>
                <a:latin typeface="Comic Sans MS" panose="030F0702030302020204" pitchFamily="66" charset="0"/>
              </a:rPr>
              <a:t>Annette is our school secretary.</a:t>
            </a:r>
          </a:p>
          <a:p>
            <a:r>
              <a:rPr lang="en-IE" dirty="0">
                <a:solidFill>
                  <a:schemeClr val="tx1"/>
                </a:solidFill>
                <a:latin typeface="Comic Sans MS" panose="030F0702030302020204" pitchFamily="66" charset="0"/>
              </a:rPr>
              <a:t>Also known as Ms O’Neill  </a:t>
            </a:r>
          </a:p>
          <a:p>
            <a:r>
              <a:rPr lang="en-IE" dirty="0">
                <a:solidFill>
                  <a:schemeClr val="tx1"/>
                </a:solidFill>
                <a:latin typeface="Comic Sans MS" panose="030F0702030302020204" pitchFamily="66" charset="0"/>
              </a:rPr>
              <a:t>She works everyday except Wednesday.</a:t>
            </a:r>
          </a:p>
          <a:p>
            <a:r>
              <a:rPr lang="en-IE" dirty="0">
                <a:solidFill>
                  <a:schemeClr val="tx1"/>
                </a:solidFill>
                <a:latin typeface="Comic Sans MS" panose="030F0702030302020204" pitchFamily="66" charset="0"/>
              </a:rPr>
              <a:t>Office hours are 9am to 2pm.</a:t>
            </a:r>
          </a:p>
          <a:p>
            <a:r>
              <a:rPr lang="en-IE" dirty="0">
                <a:solidFill>
                  <a:schemeClr val="tx1"/>
                </a:solidFill>
                <a:latin typeface="Comic Sans MS" panose="030F0702030302020204" pitchFamily="66" charset="0"/>
              </a:rPr>
              <a:t>Telephone 061 315927</a:t>
            </a:r>
          </a:p>
          <a:p>
            <a:r>
              <a:rPr lang="en-IE" dirty="0">
                <a:solidFill>
                  <a:schemeClr val="tx1"/>
                </a:solidFill>
                <a:latin typeface="Comic Sans MS" panose="030F0702030302020204" pitchFamily="66" charset="0"/>
              </a:rPr>
              <a:t>Email </a:t>
            </a:r>
            <a:r>
              <a:rPr lang="en-IE" dirty="0">
                <a:solidFill>
                  <a:schemeClr val="tx1"/>
                </a:solidFill>
                <a:latin typeface="Comic Sans MS" panose="030F0702030302020204" pitchFamily="66" charset="0"/>
                <a:hlinkClick r:id="rId2"/>
              </a:rPr>
              <a:t>info@smnslimerick.ie</a:t>
            </a:r>
            <a:endParaRPr lang="en-IE" dirty="0">
              <a:solidFill>
                <a:schemeClr val="tx1"/>
              </a:solidFill>
              <a:latin typeface="Comic Sans MS" panose="030F0702030302020204" pitchFamily="66" charset="0"/>
            </a:endParaRPr>
          </a:p>
        </p:txBody>
      </p:sp>
      <p:pic>
        <p:nvPicPr>
          <p:cNvPr id="7" name="Picture 6">
            <a:extLst>
              <a:ext uri="{FF2B5EF4-FFF2-40B4-BE49-F238E27FC236}">
                <a16:creationId xmlns:a16="http://schemas.microsoft.com/office/drawing/2014/main" id="{C8073E1B-557B-49B1-BC60-F38382E3F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668" y="3026779"/>
            <a:ext cx="2715766" cy="3621021"/>
          </a:xfrm>
          <a:prstGeom prst="rect">
            <a:avLst/>
          </a:prstGeom>
        </p:spPr>
      </p:pic>
    </p:spTree>
    <p:extLst>
      <p:ext uri="{BB962C8B-B14F-4D97-AF65-F5344CB8AC3E}">
        <p14:creationId xmlns:p14="http://schemas.microsoft.com/office/powerpoint/2010/main" val="1903064628"/>
      </p:ext>
    </p:extLst>
  </p:cSld>
  <p:clrMapOvr>
    <a:masterClrMapping/>
  </p:clrMapOvr>
  <p:transition>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FF0000"/>
                </a:solidFill>
                <a:latin typeface="Comic Sans MS" panose="030F0702030302020204" pitchFamily="66" charset="0"/>
              </a:rPr>
              <a:t>School Website </a:t>
            </a:r>
          </a:p>
        </p:txBody>
      </p:sp>
      <p:sp>
        <p:nvSpPr>
          <p:cNvPr id="3" name="Text Placeholder 2"/>
          <p:cNvSpPr>
            <a:spLocks noGrp="1"/>
          </p:cNvSpPr>
          <p:nvPr>
            <p:ph type="body" sz="half" idx="1"/>
          </p:nvPr>
        </p:nvSpPr>
        <p:spPr>
          <a:xfrm>
            <a:off x="457200" y="1916832"/>
            <a:ext cx="5482952" cy="4209331"/>
          </a:xfrm>
        </p:spPr>
        <p:txBody>
          <a:bodyPr>
            <a:normAutofit/>
          </a:bodyPr>
          <a:lstStyle/>
          <a:p>
            <a:endParaRPr lang="en-IE" dirty="0">
              <a:solidFill>
                <a:schemeClr val="tx1"/>
              </a:solidFill>
              <a:latin typeface="Comic Sans MS" panose="030F0702030302020204" pitchFamily="66" charset="0"/>
            </a:endParaRPr>
          </a:p>
          <a:p>
            <a:r>
              <a:rPr lang="en-IE" dirty="0">
                <a:solidFill>
                  <a:schemeClr val="tx1"/>
                </a:solidFill>
                <a:latin typeface="Comic Sans MS" panose="030F0702030302020204" pitchFamily="66" charset="0"/>
                <a:hlinkClick r:id="rId2"/>
              </a:rPr>
              <a:t>www.smnslimerick.ie</a:t>
            </a:r>
            <a:r>
              <a:rPr lang="en-IE" dirty="0">
                <a:solidFill>
                  <a:schemeClr val="tx1"/>
                </a:solidFill>
                <a:latin typeface="Comic Sans MS" panose="030F0702030302020204" pitchFamily="66" charset="0"/>
              </a:rPr>
              <a:t> </a:t>
            </a:r>
          </a:p>
          <a:p>
            <a:endParaRPr lang="en-IE" dirty="0">
              <a:solidFill>
                <a:schemeClr val="tx1"/>
              </a:solidFill>
              <a:latin typeface="Comic Sans MS" panose="030F0702030302020204" pitchFamily="66" charset="0"/>
            </a:endParaRPr>
          </a:p>
          <a:p>
            <a:r>
              <a:rPr lang="en-IE" dirty="0">
                <a:solidFill>
                  <a:schemeClr val="tx1"/>
                </a:solidFill>
                <a:latin typeface="Comic Sans MS" panose="030F0702030302020204" pitchFamily="66" charset="0"/>
              </a:rPr>
              <a:t>If you are looking for something it is a great place to start! </a:t>
            </a:r>
          </a:p>
          <a:p>
            <a:endParaRPr lang="en-IE" dirty="0">
              <a:solidFill>
                <a:schemeClr val="tx1"/>
              </a:solidFill>
              <a:latin typeface="Comic Sans MS" panose="030F0702030302020204" pitchFamily="66" charset="0"/>
            </a:endParaRPr>
          </a:p>
        </p:txBody>
      </p:sp>
      <p:pic>
        <p:nvPicPr>
          <p:cNvPr id="4" name="Content Placeholder 3">
            <a:extLst>
              <a:ext uri="{FF2B5EF4-FFF2-40B4-BE49-F238E27FC236}">
                <a16:creationId xmlns:a16="http://schemas.microsoft.com/office/drawing/2014/main" id="{A5FBAD6D-2325-40EA-933C-6C58D479BA28}"/>
              </a:ext>
            </a:extLst>
          </p:cNvPr>
          <p:cNvPicPr>
            <a:picLocks noGrp="1" noChangeAspect="1"/>
          </p:cNvPicPr>
          <p:nvPr>
            <p:ph sz="quarter" idx="3"/>
          </p:nvPr>
        </p:nvPicPr>
        <p:blipFill>
          <a:blip r:embed="rId3" cstate="print">
            <a:extLst>
              <a:ext uri="{28A0092B-C50C-407E-A947-70E740481C1C}">
                <a14:useLocalDpi xmlns:a14="http://schemas.microsoft.com/office/drawing/2010/main" val="0"/>
              </a:ext>
            </a:extLst>
          </a:blip>
          <a:stretch>
            <a:fillRect/>
          </a:stretch>
        </p:blipFill>
        <p:spPr>
          <a:xfrm>
            <a:off x="5488583" y="3938588"/>
            <a:ext cx="2357834" cy="2187575"/>
          </a:xfrm>
          <a:prstGeom prst="rect">
            <a:avLst/>
          </a:prstGeom>
        </p:spPr>
      </p:pic>
    </p:spTree>
    <p:extLst>
      <p:ext uri="{BB962C8B-B14F-4D97-AF65-F5344CB8AC3E}">
        <p14:creationId xmlns:p14="http://schemas.microsoft.com/office/powerpoint/2010/main" val="3342371009"/>
      </p:ext>
    </p:extLst>
  </p:cSld>
  <p:clrMapOvr>
    <a:masterClrMapping/>
  </p:clrMapOvr>
  <p:transition>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69211" y="3343033"/>
            <a:ext cx="2596377" cy="2567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4" name="Rectangle 5"/>
          <p:cNvSpPr>
            <a:spLocks noGrp="1" noChangeArrowheads="1"/>
          </p:cNvSpPr>
          <p:nvPr>
            <p:ph type="title"/>
          </p:nvPr>
        </p:nvSpPr>
        <p:spPr>
          <a:xfrm>
            <a:off x="5867400" y="5949950"/>
            <a:ext cx="1873250" cy="292100"/>
          </a:xfrm>
        </p:spPr>
        <p:txBody>
          <a:bodyPr/>
          <a:lstStyle/>
          <a:p>
            <a:pPr eaLnBrk="1" hangingPunct="1"/>
            <a:r>
              <a:rPr lang="en-GB" altLang="en-US" sz="900" dirty="0">
                <a:latin typeface="Comic Sans MS" charset="0"/>
              </a:rPr>
              <a:t>Created by Lesley Cooke</a:t>
            </a:r>
          </a:p>
        </p:txBody>
      </p:sp>
      <p:sp>
        <p:nvSpPr>
          <p:cNvPr id="44036" name="TextBox 1"/>
          <p:cNvSpPr txBox="1">
            <a:spLocks noChangeArrowheads="1"/>
          </p:cNvSpPr>
          <p:nvPr/>
        </p:nvSpPr>
        <p:spPr bwMode="auto">
          <a:xfrm>
            <a:off x="683568" y="2780928"/>
            <a:ext cx="30241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eaLnBrk="1" hangingPunct="1"/>
            <a:r>
              <a:rPr lang="en-IE" altLang="en-US" sz="3600" dirty="0"/>
              <a:t>See you in soon!!!</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80900"/>
                                        </p:tgtEl>
                                      </p:cBhvr>
                                    </p:animEffect>
                                    <p:animScale>
                                      <p:cBhvr>
                                        <p:cTn id="7" dur="500" autoRev="1" fill="hold"/>
                                        <p:tgtEl>
                                          <p:spTgt spid="80900"/>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80900"/>
                                        </p:tgtEl>
                                      </p:cBhvr>
                                    </p:animEffect>
                                    <p:animScale>
                                      <p:cBhvr>
                                        <p:cTn id="12" dur="500" autoRev="1" fill="hold"/>
                                        <p:tgtEl>
                                          <p:spTgt spid="80900"/>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presetSubtype="0" fill="hold" nodeType="clickEffect">
                                  <p:stCondLst>
                                    <p:cond delay="0"/>
                                  </p:stCondLst>
                                  <p:childTnLst>
                                    <p:animEffect transition="out" filter="fade">
                                      <p:cBhvr>
                                        <p:cTn id="16" dur="2000" tmFilter="0, 0; .2, .5; .8, .5; 1, 0"/>
                                        <p:tgtEl>
                                          <p:spTgt spid="80900"/>
                                        </p:tgtEl>
                                      </p:cBhvr>
                                    </p:animEffect>
                                    <p:animScale>
                                      <p:cBhvr>
                                        <p:cTn id="17" dur="1000" autoRev="1" fill="hold"/>
                                        <p:tgtEl>
                                          <p:spTgt spid="80900"/>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80900"/>
                                        </p:tgtEl>
                                      </p:cBhvr>
                                    </p:animEffect>
                                    <p:animScale>
                                      <p:cBhvr>
                                        <p:cTn id="22" dur="500" autoRev="1" fill="hold"/>
                                        <p:tgtEl>
                                          <p:spTgt spid="80900"/>
                                        </p:tgtEl>
                                      </p:cBhvr>
                                      <p:by x="105000" y="105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3" fill="hold" nodeType="clickEffect">
                                  <p:stCondLst>
                                    <p:cond delay="0"/>
                                  </p:stCondLst>
                                  <p:childTnLst>
                                    <p:anim calcmode="lin" valueType="num">
                                      <p:cBhvr additive="base">
                                        <p:cTn id="26" dur="2000"/>
                                        <p:tgtEl>
                                          <p:spTgt spid="80900"/>
                                        </p:tgtEl>
                                        <p:attrNameLst>
                                          <p:attrName>ppt_x</p:attrName>
                                        </p:attrNameLst>
                                      </p:cBhvr>
                                      <p:tavLst>
                                        <p:tav tm="0">
                                          <p:val>
                                            <p:strVal val="ppt_x"/>
                                          </p:val>
                                        </p:tav>
                                        <p:tav tm="100000">
                                          <p:val>
                                            <p:strVal val="1+ppt_w/2"/>
                                          </p:val>
                                        </p:tav>
                                      </p:tavLst>
                                    </p:anim>
                                    <p:anim calcmode="lin" valueType="num">
                                      <p:cBhvr additive="base">
                                        <p:cTn id="27" dur="2000"/>
                                        <p:tgtEl>
                                          <p:spTgt spid="80900"/>
                                        </p:tgtEl>
                                        <p:attrNameLst>
                                          <p:attrName>ppt_y</p:attrName>
                                        </p:attrNameLst>
                                      </p:cBhvr>
                                      <p:tavLst>
                                        <p:tav tm="0">
                                          <p:val>
                                            <p:strVal val="ppt_y"/>
                                          </p:val>
                                        </p:tav>
                                        <p:tav tm="100000">
                                          <p:val>
                                            <p:strVal val="0-ppt_h/2"/>
                                          </p:val>
                                        </p:tav>
                                      </p:tavLst>
                                    </p:anim>
                                    <p:set>
                                      <p:cBhvr>
                                        <p:cTn id="28" dur="1" fill="hold">
                                          <p:stCondLst>
                                            <p:cond delay="1999"/>
                                          </p:stCondLst>
                                        </p:cTn>
                                        <p:tgtEl>
                                          <p:spTgt spid="809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Grp="1" noChangeArrowheads="1"/>
          </p:cNvSpPr>
          <p:nvPr>
            <p:ph type="title"/>
          </p:nvPr>
        </p:nvSpPr>
        <p:spPr/>
        <p:txBody>
          <a:bodyPr/>
          <a:lstStyle/>
          <a:p>
            <a:pPr eaLnBrk="1" hangingPunct="1"/>
            <a:r>
              <a:rPr lang="en-GB" altLang="en-US" b="1" dirty="0">
                <a:solidFill>
                  <a:srgbClr val="FF0000"/>
                </a:solidFill>
                <a:latin typeface="Comic Sans MS" charset="0"/>
              </a:rPr>
              <a:t>Welcome!!</a:t>
            </a:r>
          </a:p>
        </p:txBody>
      </p:sp>
      <p:sp>
        <p:nvSpPr>
          <p:cNvPr id="5123" name="Rectangle 3"/>
          <p:cNvSpPr>
            <a:spLocks noGrp="1" noChangeArrowheads="1"/>
          </p:cNvSpPr>
          <p:nvPr>
            <p:ph type="body" sz="half" idx="1"/>
          </p:nvPr>
        </p:nvSpPr>
        <p:spPr>
          <a:xfrm>
            <a:off x="457200" y="2636912"/>
            <a:ext cx="5482952" cy="3946450"/>
          </a:xfrm>
        </p:spPr>
        <p:txBody>
          <a:bodyPr>
            <a:normAutofit lnSpcReduction="10000"/>
          </a:bodyPr>
          <a:lstStyle/>
          <a:p>
            <a:pPr eaLnBrk="1" hangingPunct="1">
              <a:spcBef>
                <a:spcPct val="50000"/>
              </a:spcBef>
              <a:buFontTx/>
              <a:buNone/>
            </a:pPr>
            <a:r>
              <a:rPr lang="en-US" altLang="en-US" dirty="0">
                <a:solidFill>
                  <a:schemeClr val="tx1"/>
                </a:solidFill>
                <a:latin typeface="Comic Sans MS" charset="0"/>
              </a:rPr>
              <a:t>  Welcome to a new and exciting stage in your child’s life. </a:t>
            </a:r>
          </a:p>
          <a:p>
            <a:pPr eaLnBrk="1" hangingPunct="1">
              <a:spcBef>
                <a:spcPct val="50000"/>
              </a:spcBef>
              <a:buFontTx/>
              <a:buNone/>
            </a:pPr>
            <a:r>
              <a:rPr lang="en-US" altLang="en-US" dirty="0">
                <a:solidFill>
                  <a:schemeClr val="tx1"/>
                </a:solidFill>
                <a:latin typeface="Comic Sans MS" charset="0"/>
              </a:rPr>
              <a:t>   During this year, your child will make new friends and enjoy a variety of new experiences.</a:t>
            </a:r>
          </a:p>
          <a:p>
            <a:pPr eaLnBrk="1" hangingPunct="1">
              <a:spcBef>
                <a:spcPct val="50000"/>
              </a:spcBef>
              <a:buFontTx/>
              <a:buNone/>
            </a:pPr>
            <a:r>
              <a:rPr lang="en-US" altLang="en-US" dirty="0">
                <a:solidFill>
                  <a:schemeClr val="tx1"/>
                </a:solidFill>
                <a:latin typeface="Comic Sans MS" charset="0"/>
              </a:rPr>
              <a:t>   We understand that with </a:t>
            </a:r>
            <a:r>
              <a:rPr lang="en-US" altLang="en-US" dirty="0" err="1">
                <a:solidFill>
                  <a:schemeClr val="tx1"/>
                </a:solidFill>
                <a:latin typeface="Comic Sans MS" charset="0"/>
              </a:rPr>
              <a:t>Covid</a:t>
            </a:r>
            <a:r>
              <a:rPr lang="en-US" altLang="en-US" dirty="0">
                <a:solidFill>
                  <a:schemeClr val="tx1"/>
                </a:solidFill>
                <a:latin typeface="Comic Sans MS" charset="0"/>
              </a:rPr>
              <a:t> 19 the circumstances are a little strange but we will do our best to help your child feel comfortable in our school. </a:t>
            </a:r>
          </a:p>
          <a:p>
            <a:pPr eaLnBrk="1" hangingPunct="1">
              <a:spcBef>
                <a:spcPct val="50000"/>
              </a:spcBef>
              <a:buFontTx/>
              <a:buNone/>
            </a:pPr>
            <a:endParaRPr lang="en-US" altLang="en-US" dirty="0">
              <a:solidFill>
                <a:schemeClr val="tx1"/>
              </a:solidFill>
              <a:latin typeface="Comic Sans MS" charset="0"/>
            </a:endParaRPr>
          </a:p>
          <a:p>
            <a:pPr eaLnBrk="1" hangingPunct="1">
              <a:spcBef>
                <a:spcPct val="50000"/>
              </a:spcBef>
              <a:buFontTx/>
              <a:buNone/>
            </a:pPr>
            <a:endParaRPr lang="en-US" altLang="en-US" dirty="0">
              <a:solidFill>
                <a:schemeClr val="tx1"/>
              </a:solidFill>
              <a:latin typeface="Comic Sans MS" charset="0"/>
            </a:endParaRPr>
          </a:p>
          <a:p>
            <a:pPr lvl="4" eaLnBrk="1" hangingPunct="1">
              <a:buFontTx/>
              <a:buNone/>
            </a:pPr>
            <a:endParaRPr lang="en-GB" altLang="en-US" sz="1800" dirty="0">
              <a:latin typeface="Comic Sans MS" charset="0"/>
            </a:endParaRPr>
          </a:p>
        </p:txBody>
      </p:sp>
      <p:pic>
        <p:nvPicPr>
          <p:cNvPr id="19461" name="Picture 8" descr="j019859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724128" y="3284984"/>
            <a:ext cx="2654300" cy="187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0" dur="500"/>
                                        <p:tgtEl>
                                          <p:spTgt spid="51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checkerboard(across)">
                                      <p:cBhvr>
                                        <p:cTn id="15"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51520" y="2022182"/>
            <a:ext cx="7489130" cy="501675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r>
              <a:rPr lang="en-US" altLang="en-US" sz="2400" dirty="0"/>
              <a:t>School begins at 8.40am normally, but as explained during </a:t>
            </a:r>
            <a:r>
              <a:rPr lang="en-US" altLang="en-US" sz="2400" dirty="0" err="1"/>
              <a:t>Covid</a:t>
            </a:r>
            <a:r>
              <a:rPr lang="en-US" altLang="en-US" sz="2400" dirty="0"/>
              <a:t> starting times need to be staggered to ensure safety. </a:t>
            </a:r>
          </a:p>
          <a:p>
            <a:pPr eaLnBrk="1" hangingPunct="1"/>
            <a:br>
              <a:rPr lang="en-GB" sz="2000" b="1" i="0" u="none" strike="noStrike" dirty="0">
                <a:solidFill>
                  <a:srgbClr val="FFFF00"/>
                </a:solidFill>
                <a:effectLst/>
                <a:latin typeface="Caveat"/>
              </a:rPr>
            </a:br>
            <a:r>
              <a:rPr lang="en-GB" sz="2000" b="1" i="0" u="none" strike="noStrike" dirty="0">
                <a:solidFill>
                  <a:srgbClr val="FFFF00"/>
                </a:solidFill>
                <a:effectLst/>
                <a:latin typeface="Caveat"/>
              </a:rPr>
              <a:t>Group 1 -  Surnames beginning A - E: 8.40 – 8:50 </a:t>
            </a:r>
            <a:endParaRPr lang="en-GB" sz="2800" b="1" dirty="0">
              <a:solidFill>
                <a:srgbClr val="FFFF00"/>
              </a:solidFill>
            </a:endParaRPr>
          </a:p>
          <a:p>
            <a:pPr eaLnBrk="1" hangingPunct="1"/>
            <a:r>
              <a:rPr lang="en-GB" sz="2000" b="1" i="0" u="none" strike="noStrike" dirty="0">
                <a:solidFill>
                  <a:srgbClr val="6666FF"/>
                </a:solidFill>
                <a:effectLst/>
                <a:latin typeface="Caveat"/>
              </a:rPr>
              <a:t>Group 2 – Surnames beginning F - K:  8:50 - 9:00 </a:t>
            </a:r>
            <a:endParaRPr lang="en-GB" sz="2800" b="1" dirty="0">
              <a:solidFill>
                <a:srgbClr val="6666FF"/>
              </a:solidFill>
              <a:effectLst/>
            </a:endParaRPr>
          </a:p>
          <a:p>
            <a:r>
              <a:rPr lang="en-GB" sz="2000" b="1" i="0" u="none" strike="noStrike" dirty="0">
                <a:solidFill>
                  <a:srgbClr val="FF0000"/>
                </a:solidFill>
                <a:effectLst/>
                <a:latin typeface="Caveat"/>
              </a:rPr>
              <a:t>Group 3 – Surnames beginning L - P: 9:00 - 9:10 </a:t>
            </a:r>
            <a:br>
              <a:rPr lang="en-GB" sz="2000" b="0" i="0" u="none" strike="noStrike" dirty="0">
                <a:solidFill>
                  <a:srgbClr val="000000"/>
                </a:solidFill>
                <a:effectLst/>
                <a:latin typeface="Caveat"/>
              </a:rPr>
            </a:br>
            <a:r>
              <a:rPr lang="en-GB" sz="2000" b="1" i="0" u="none" strike="noStrike" dirty="0">
                <a:solidFill>
                  <a:srgbClr val="33CC33"/>
                </a:solidFill>
                <a:effectLst/>
                <a:latin typeface="Caveat"/>
              </a:rPr>
              <a:t>Group 4 - Surnames beginning Q - Z:  9:10 - 9:20 </a:t>
            </a:r>
            <a:endParaRPr lang="en-US" altLang="en-US" sz="2800" b="1" dirty="0">
              <a:solidFill>
                <a:srgbClr val="33CC33"/>
              </a:solidFill>
            </a:endParaRPr>
          </a:p>
          <a:p>
            <a:pPr eaLnBrk="1" hangingPunct="1"/>
            <a:endParaRPr lang="en-US" altLang="en-US" sz="2800" dirty="0"/>
          </a:p>
          <a:p>
            <a:pPr eaLnBrk="1" hangingPunct="1"/>
            <a:r>
              <a:rPr lang="en-US" altLang="en-US" sz="2400" dirty="0"/>
              <a:t>A teacher is on duty each morning to open the gate. </a:t>
            </a:r>
            <a:br>
              <a:rPr lang="en-US" altLang="en-US" sz="2400" dirty="0"/>
            </a:br>
            <a:r>
              <a:rPr lang="en-US" altLang="en-US" sz="2400" dirty="0"/>
              <a:t>Children come straight into their classroom. </a:t>
            </a:r>
          </a:p>
          <a:p>
            <a:pPr eaLnBrk="1" hangingPunct="1"/>
            <a:endParaRPr lang="en-US" altLang="en-US" sz="2400" dirty="0"/>
          </a:p>
          <a:p>
            <a:pPr eaLnBrk="1" hangingPunct="1"/>
            <a:endParaRPr lang="en-US" altLang="en-US" sz="2400" dirty="0"/>
          </a:p>
        </p:txBody>
      </p:sp>
      <p:sp>
        <p:nvSpPr>
          <p:cNvPr id="20484" name="Text Box 6"/>
          <p:cNvSpPr txBox="1">
            <a:spLocks noChangeArrowheads="1"/>
          </p:cNvSpPr>
          <p:nvPr/>
        </p:nvSpPr>
        <p:spPr bwMode="auto">
          <a:xfrm>
            <a:off x="5867400" y="2708275"/>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spcBef>
                <a:spcPct val="50000"/>
              </a:spcBef>
            </a:pPr>
            <a:endParaRPr lang="en-IE" altLang="en-US" dirty="0"/>
          </a:p>
        </p:txBody>
      </p:sp>
      <p:pic>
        <p:nvPicPr>
          <p:cNvPr id="10249" name="Picture 9" descr="j0236529"/>
          <p:cNvPicPr>
            <a:picLocks noGrp="1" noChangeAspect="1" noChangeArrowheads="1" noCrop="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395288" y="260350"/>
            <a:ext cx="1566862" cy="1004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6" name="Picture 15" descr="j0300521"/>
          <p:cNvPicPr>
            <a:picLocks noGrp="1" noChangeAspect="1" noChangeArrowheads="1" noCrop="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7375708" y="3705574"/>
            <a:ext cx="1501775" cy="1189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654B3400-65E7-4882-BFBF-CE06E85DAB7E}"/>
              </a:ext>
            </a:extLst>
          </p:cNvPr>
          <p:cNvSpPr txBox="1"/>
          <p:nvPr/>
        </p:nvSpPr>
        <p:spPr>
          <a:xfrm>
            <a:off x="2627561" y="630561"/>
            <a:ext cx="4176464" cy="769441"/>
          </a:xfrm>
          <a:prstGeom prst="rect">
            <a:avLst/>
          </a:prstGeom>
          <a:noFill/>
        </p:spPr>
        <p:txBody>
          <a:bodyPr wrap="square" rtlCol="0">
            <a:spAutoFit/>
          </a:bodyPr>
          <a:lstStyle/>
          <a:p>
            <a:r>
              <a:rPr lang="en-IE" sz="4400" b="1" dirty="0">
                <a:solidFill>
                  <a:srgbClr val="FF0000"/>
                </a:solidFill>
              </a:rPr>
              <a:t>School Hours</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8559 0.01089 L 0.56597 0.01089 " pathEditMode="relative" rAng="0" ptsTypes="AA">
                                      <p:cBhvr>
                                        <p:cTn id="6" dur="2000" fill="hold"/>
                                        <p:tgtEl>
                                          <p:spTgt spid="10249"/>
                                        </p:tgtEl>
                                        <p:attrNameLst>
                                          <p:attrName>ppt_x</p:attrName>
                                          <p:attrName>ppt_y</p:attrName>
                                        </p:attrNameLst>
                                      </p:cBhvr>
                                      <p:rCtr x="325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A791-D811-401C-969C-300AF5E433F8}"/>
              </a:ext>
            </a:extLst>
          </p:cNvPr>
          <p:cNvSpPr>
            <a:spLocks noGrp="1"/>
          </p:cNvSpPr>
          <p:nvPr>
            <p:ph type="title" sz="quarter"/>
          </p:nvPr>
        </p:nvSpPr>
        <p:spPr/>
        <p:txBody>
          <a:bodyPr/>
          <a:lstStyle/>
          <a:p>
            <a:r>
              <a:rPr lang="en-IE" b="1" dirty="0">
                <a:solidFill>
                  <a:srgbClr val="FF3300"/>
                </a:solidFill>
              </a:rPr>
              <a:t>Collecting your child </a:t>
            </a:r>
          </a:p>
        </p:txBody>
      </p:sp>
      <p:sp>
        <p:nvSpPr>
          <p:cNvPr id="3" name="Content Placeholder 2">
            <a:extLst>
              <a:ext uri="{FF2B5EF4-FFF2-40B4-BE49-F238E27FC236}">
                <a16:creationId xmlns:a16="http://schemas.microsoft.com/office/drawing/2014/main" id="{DF18F9BF-6086-4DD6-A370-DD3B998392D2}"/>
              </a:ext>
            </a:extLst>
          </p:cNvPr>
          <p:cNvSpPr>
            <a:spLocks noGrp="1"/>
          </p:cNvSpPr>
          <p:nvPr>
            <p:ph sz="quarter" idx="1"/>
          </p:nvPr>
        </p:nvSpPr>
        <p:spPr>
          <a:xfrm>
            <a:off x="457200" y="2132856"/>
            <a:ext cx="8229600" cy="4248472"/>
          </a:xfrm>
        </p:spPr>
        <p:txBody>
          <a:bodyPr>
            <a:normAutofit/>
          </a:bodyPr>
          <a:lstStyle/>
          <a:p>
            <a:pPr eaLnBrk="1" hangingPunct="1"/>
            <a:r>
              <a:rPr lang="en-US" altLang="en-US" sz="2000" dirty="0">
                <a:solidFill>
                  <a:schemeClr val="tx1"/>
                </a:solidFill>
                <a:latin typeface="Comic Sans MS" panose="030F0702030302020204" pitchFamily="66" charset="0"/>
              </a:rPr>
              <a:t>Ms. Wallace's class go home at 1:25 pm.</a:t>
            </a:r>
          </a:p>
          <a:p>
            <a:pPr eaLnBrk="1" hangingPunct="1"/>
            <a:r>
              <a:rPr lang="en-GB" sz="2000" dirty="0">
                <a:solidFill>
                  <a:schemeClr val="tx1"/>
                </a:solidFill>
                <a:latin typeface="Comic Sans MS" panose="030F0702030302020204" pitchFamily="66" charset="0"/>
              </a:rPr>
              <a:t>N</a:t>
            </a:r>
            <a:r>
              <a:rPr lang="en-GB" sz="2000" b="0" i="0" u="none" strike="noStrike" dirty="0">
                <a:solidFill>
                  <a:schemeClr val="tx1"/>
                </a:solidFill>
                <a:effectLst/>
                <a:latin typeface="Comic Sans MS" panose="030F0702030302020204" pitchFamily="66" charset="0"/>
              </a:rPr>
              <a:t>o parent/guardian/child minder should come down to collect their child from </a:t>
            </a:r>
            <a:r>
              <a:rPr lang="en-GB" sz="2000" b="0" i="0" u="none" strike="noStrike" dirty="0" err="1">
                <a:solidFill>
                  <a:schemeClr val="tx1"/>
                </a:solidFill>
                <a:effectLst/>
                <a:latin typeface="Comic Sans MS" panose="030F0702030302020204" pitchFamily="66" charset="0"/>
              </a:rPr>
              <a:t>Ms.Wallace’s</a:t>
            </a:r>
            <a:r>
              <a:rPr lang="en-GB" sz="2000" b="0" i="0" u="none" strike="noStrike" dirty="0">
                <a:solidFill>
                  <a:schemeClr val="tx1"/>
                </a:solidFill>
                <a:effectLst/>
                <a:latin typeface="Comic Sans MS" panose="030F0702030302020204" pitchFamily="66" charset="0"/>
              </a:rPr>
              <a:t> class until my class and the person collecting them has left the school grounds. This is very important. Parents need to stand away from the gate area in </a:t>
            </a:r>
            <a:r>
              <a:rPr lang="en-GB" sz="2000" b="0" i="0" u="none" strike="noStrike" dirty="0" err="1">
                <a:solidFill>
                  <a:schemeClr val="tx1"/>
                </a:solidFill>
                <a:effectLst/>
                <a:latin typeface="Comic Sans MS" panose="030F0702030302020204" pitchFamily="66" charset="0"/>
              </a:rPr>
              <a:t>Pery</a:t>
            </a:r>
            <a:r>
              <a:rPr lang="en-GB" sz="2000" b="0" i="0" u="none" strike="noStrike" dirty="0">
                <a:solidFill>
                  <a:schemeClr val="tx1"/>
                </a:solidFill>
                <a:effectLst/>
                <a:latin typeface="Comic Sans MS" panose="030F0702030302020204" pitchFamily="66" charset="0"/>
              </a:rPr>
              <a:t> Square and social distance until the Senior Infants and First Class have left. </a:t>
            </a:r>
            <a:endParaRPr lang="en-US" altLang="en-US" sz="2000" dirty="0">
              <a:solidFill>
                <a:schemeClr val="tx1"/>
              </a:solidFill>
              <a:latin typeface="Comic Sans MS" panose="030F0702030302020204" pitchFamily="66" charset="0"/>
            </a:endParaRPr>
          </a:p>
          <a:p>
            <a:pPr eaLnBrk="1" hangingPunct="1"/>
            <a:r>
              <a:rPr lang="en-US" altLang="en-US" sz="2000" dirty="0">
                <a:solidFill>
                  <a:schemeClr val="tx1"/>
                </a:solidFill>
                <a:latin typeface="Comic Sans MS" panose="030F0702030302020204" pitchFamily="66" charset="0"/>
              </a:rPr>
              <a:t> To introduce each Junior Infant smoothly into their new school environment, Junior Infant pupils will go home at 11.50am for the first two weeks until – until Fri 11</a:t>
            </a:r>
            <a:r>
              <a:rPr lang="en-US" altLang="en-US" sz="2000" baseline="30000" dirty="0">
                <a:solidFill>
                  <a:schemeClr val="tx1"/>
                </a:solidFill>
                <a:latin typeface="Comic Sans MS" panose="030F0702030302020204" pitchFamily="66" charset="0"/>
              </a:rPr>
              <a:t>th</a:t>
            </a:r>
            <a:r>
              <a:rPr lang="en-US" altLang="en-US" sz="2000" dirty="0">
                <a:solidFill>
                  <a:schemeClr val="tx1"/>
                </a:solidFill>
                <a:latin typeface="Comic Sans MS" panose="030F0702030302020204" pitchFamily="66" charset="0"/>
              </a:rPr>
              <a:t> September.</a:t>
            </a:r>
          </a:p>
          <a:p>
            <a:r>
              <a:rPr lang="en-US" altLang="en-US" sz="2000" dirty="0">
                <a:solidFill>
                  <a:schemeClr val="tx1"/>
                </a:solidFill>
                <a:latin typeface="Comic Sans MS" panose="030F0702030302020204" pitchFamily="66" charset="0"/>
              </a:rPr>
              <a:t>Children to be collected at the pedestrian gate by a parent or designated person. * </a:t>
            </a:r>
            <a:r>
              <a:rPr lang="en-US" altLang="en-US" sz="2000" b="1" dirty="0">
                <a:solidFill>
                  <a:schemeClr val="tx1"/>
                </a:solidFill>
                <a:latin typeface="Comic Sans MS" panose="030F0702030302020204" pitchFamily="66" charset="0"/>
              </a:rPr>
              <a:t>Acceptance Form</a:t>
            </a:r>
          </a:p>
          <a:p>
            <a:endParaRPr lang="en-IE"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686084585"/>
      </p:ext>
    </p:extLst>
  </p:cSld>
  <p:clrMapOvr>
    <a:masterClrMapping/>
  </p:clrMapOvr>
  <p:transition>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69065" y="548759"/>
            <a:ext cx="8229600" cy="1143000"/>
          </a:xfrm>
        </p:spPr>
        <p:txBody>
          <a:bodyPr>
            <a:normAutofit/>
          </a:bodyPr>
          <a:lstStyle/>
          <a:p>
            <a:pPr eaLnBrk="1" hangingPunct="1"/>
            <a:r>
              <a:rPr lang="en-US" altLang="en-US" b="1" dirty="0">
                <a:solidFill>
                  <a:srgbClr val="FF0000"/>
                </a:solidFill>
                <a:latin typeface="Comic Sans MS" panose="030F0702030302020204" pitchFamily="66" charset="0"/>
              </a:rPr>
              <a:t>Breaks </a:t>
            </a:r>
            <a:endParaRPr lang="en-GB" altLang="en-US" b="1" dirty="0">
              <a:solidFill>
                <a:srgbClr val="FF0000"/>
              </a:solidFill>
              <a:latin typeface="Comic Sans MS" panose="030F0702030302020204" pitchFamily="66" charset="0"/>
            </a:endParaRPr>
          </a:p>
        </p:txBody>
      </p:sp>
      <p:sp>
        <p:nvSpPr>
          <p:cNvPr id="32771" name="Rectangle 3"/>
          <p:cNvSpPr>
            <a:spLocks noGrp="1" noChangeArrowheads="1"/>
          </p:cNvSpPr>
          <p:nvPr>
            <p:ph type="body" sz="half" idx="1"/>
          </p:nvPr>
        </p:nvSpPr>
        <p:spPr>
          <a:xfrm>
            <a:off x="395536" y="2132856"/>
            <a:ext cx="5784254" cy="3827388"/>
          </a:xfrm>
        </p:spPr>
        <p:txBody>
          <a:bodyPr>
            <a:noAutofit/>
          </a:bodyPr>
          <a:lstStyle/>
          <a:p>
            <a:pPr marL="0" indent="0" eaLnBrk="1" hangingPunct="1">
              <a:lnSpc>
                <a:spcPct val="170000"/>
              </a:lnSpc>
              <a:buNone/>
              <a:defRPr/>
            </a:pPr>
            <a:r>
              <a:rPr lang="en-US" sz="1800" dirty="0">
                <a:solidFill>
                  <a:schemeClr val="tx1"/>
                </a:solidFill>
                <a:latin typeface="Comic Sans MS" panose="030F0702030302020204" pitchFamily="66" charset="0"/>
              </a:rPr>
              <a:t>There are two breaks during the day.</a:t>
            </a:r>
          </a:p>
          <a:p>
            <a:pPr marL="0" indent="0" eaLnBrk="1" hangingPunct="1">
              <a:lnSpc>
                <a:spcPct val="170000"/>
              </a:lnSpc>
              <a:buNone/>
              <a:defRPr/>
            </a:pPr>
            <a:r>
              <a:rPr lang="en-US" sz="1800" dirty="0">
                <a:solidFill>
                  <a:schemeClr val="tx1"/>
                </a:solidFill>
                <a:latin typeface="Comic Sans MS" panose="030F0702030302020204" pitchFamily="66" charset="0"/>
              </a:rPr>
              <a:t>The first is from 10.00 to 10.20am. After which we will have our snack food time.</a:t>
            </a:r>
          </a:p>
          <a:p>
            <a:pPr marL="0" indent="0" eaLnBrk="1" hangingPunct="1">
              <a:lnSpc>
                <a:spcPct val="170000"/>
              </a:lnSpc>
              <a:buNone/>
              <a:defRPr/>
            </a:pPr>
            <a:r>
              <a:rPr lang="en-US" sz="1800" dirty="0">
                <a:solidFill>
                  <a:schemeClr val="tx1"/>
                </a:solidFill>
                <a:latin typeface="Comic Sans MS" panose="030F0702030302020204" pitchFamily="66" charset="0"/>
              </a:rPr>
              <a:t>The second is from 11.40 to 12.00. After this we will have our lunch food time.</a:t>
            </a:r>
          </a:p>
          <a:p>
            <a:pPr marL="0" indent="0" eaLnBrk="1" hangingPunct="1">
              <a:lnSpc>
                <a:spcPct val="170000"/>
              </a:lnSpc>
              <a:buNone/>
              <a:defRPr/>
            </a:pPr>
            <a:r>
              <a:rPr lang="en-US" sz="1800" dirty="0">
                <a:solidFill>
                  <a:schemeClr val="tx1"/>
                </a:solidFill>
                <a:latin typeface="Comic Sans MS" panose="030F0702030302020204" pitchFamily="66" charset="0"/>
              </a:rPr>
              <a:t>An area of the playground is reserved especially for </a:t>
            </a:r>
            <a:r>
              <a:rPr lang="en-US" sz="1800" dirty="0" err="1">
                <a:solidFill>
                  <a:schemeClr val="tx1"/>
                </a:solidFill>
                <a:latin typeface="Comic Sans MS" panose="030F0702030302020204" pitchFamily="66" charset="0"/>
              </a:rPr>
              <a:t>Ms</a:t>
            </a:r>
            <a:r>
              <a:rPr lang="en-US" sz="1800" dirty="0">
                <a:solidFill>
                  <a:schemeClr val="tx1"/>
                </a:solidFill>
                <a:latin typeface="Comic Sans MS" panose="030F0702030302020204" pitchFamily="66" charset="0"/>
              </a:rPr>
              <a:t> Wallace’s class</a:t>
            </a:r>
          </a:p>
        </p:txBody>
      </p:sp>
      <p:pic>
        <p:nvPicPr>
          <p:cNvPr id="21508" name="Picture 7" descr="j0232064"/>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7164388" y="1557338"/>
            <a:ext cx="1512887" cy="1384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1" name="Picture 14" descr="j0232062"/>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6372200" y="4941168"/>
            <a:ext cx="1174750" cy="157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31" name="Picture 11" descr="j0232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4591" y="3191016"/>
            <a:ext cx="158432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2" descr="j02325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4797152"/>
            <a:ext cx="110966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0-#ppt_w/2"/>
                                          </p:val>
                                        </p:tav>
                                        <p:tav tm="100000">
                                          <p:val>
                                            <p:strVal val="#ppt_x"/>
                                          </p:val>
                                        </p:tav>
                                      </p:tavLst>
                                    </p:anim>
                                    <p:anim calcmode="lin" valueType="num">
                                      <p:cBhvr additive="base">
                                        <p:cTn id="8" dur="500" fill="hold"/>
                                        <p:tgtEl>
                                          <p:spTgt spid="56322"/>
                                        </p:tgtEl>
                                        <p:attrNameLst>
                                          <p:attrName>ppt_y</p:attrName>
                                        </p:attrNameLst>
                                      </p:cBhvr>
                                      <p:tavLst>
                                        <p:tav tm="0">
                                          <p:val>
                                            <p:strVal val="0-#ppt_h/2"/>
                                          </p:val>
                                        </p:tav>
                                        <p:tav tm="100000">
                                          <p:val>
                                            <p:strVal val="#ppt_y"/>
                                          </p:val>
                                        </p:tav>
                                      </p:tavLst>
                                    </p:anim>
                                  </p:childTnLst>
                                </p:cTn>
                              </p:par>
                              <p:par>
                                <p:cTn id="9" presetID="18" presetClass="entr" presetSubtype="12" fill="hold" nodeType="withEffect">
                                  <p:stCondLst>
                                    <p:cond delay="0"/>
                                  </p:stCondLst>
                                  <p:childTnLst>
                                    <p:set>
                                      <p:cBhvr>
                                        <p:cTn id="10" dur="1" fill="hold">
                                          <p:stCondLst>
                                            <p:cond delay="0"/>
                                          </p:stCondLst>
                                        </p:cTn>
                                        <p:tgtEl>
                                          <p:spTgt spid="56331"/>
                                        </p:tgtEl>
                                        <p:attrNameLst>
                                          <p:attrName>style.visibility</p:attrName>
                                        </p:attrNameLst>
                                      </p:cBhvr>
                                      <p:to>
                                        <p:strVal val="visible"/>
                                      </p:to>
                                    </p:set>
                                    <p:animEffect transition="in" filter="strips(downLeft)">
                                      <p:cBhvr>
                                        <p:cTn id="11" dur="500"/>
                                        <p:tgtEl>
                                          <p:spTgt spid="56331"/>
                                        </p:tgtEl>
                                      </p:cBhvr>
                                    </p:animEffect>
                                  </p:childTnLst>
                                </p:cTn>
                              </p:par>
                              <p:par>
                                <p:cTn id="12" presetID="2" presetClass="exit" presetSubtype="2" fill="hold" nodeType="withEffect">
                                  <p:stCondLst>
                                    <p:cond delay="0"/>
                                  </p:stCondLst>
                                  <p:childTnLst>
                                    <p:anim calcmode="lin" valueType="num">
                                      <p:cBhvr additive="base">
                                        <p:cTn id="13" dur="1000"/>
                                        <p:tgtEl>
                                          <p:spTgt spid="56332"/>
                                        </p:tgtEl>
                                        <p:attrNameLst>
                                          <p:attrName>ppt_x</p:attrName>
                                        </p:attrNameLst>
                                      </p:cBhvr>
                                      <p:tavLst>
                                        <p:tav tm="0">
                                          <p:val>
                                            <p:strVal val="ppt_x"/>
                                          </p:val>
                                        </p:tav>
                                        <p:tav tm="100000">
                                          <p:val>
                                            <p:strVal val="1+ppt_w/2"/>
                                          </p:val>
                                        </p:tav>
                                      </p:tavLst>
                                    </p:anim>
                                    <p:anim calcmode="lin" valueType="num">
                                      <p:cBhvr additive="base">
                                        <p:cTn id="14" dur="1000"/>
                                        <p:tgtEl>
                                          <p:spTgt spid="56332"/>
                                        </p:tgtEl>
                                        <p:attrNameLst>
                                          <p:attrName>ppt_y</p:attrName>
                                        </p:attrNameLst>
                                      </p:cBhvr>
                                      <p:tavLst>
                                        <p:tav tm="0">
                                          <p:val>
                                            <p:strVal val="ppt_y"/>
                                          </p:val>
                                        </p:tav>
                                        <p:tav tm="100000">
                                          <p:val>
                                            <p:strVal val="ppt_y"/>
                                          </p:val>
                                        </p:tav>
                                      </p:tavLst>
                                    </p:anim>
                                    <p:set>
                                      <p:cBhvr>
                                        <p:cTn id="15" dur="1" fill="hold">
                                          <p:stCondLst>
                                            <p:cond delay="999"/>
                                          </p:stCondLst>
                                        </p:cTn>
                                        <p:tgtEl>
                                          <p:spTgt spid="563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95536" y="2335560"/>
            <a:ext cx="6913140"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endParaRPr lang="en-GB" altLang="en-US" sz="2200" dirty="0"/>
          </a:p>
          <a:p>
            <a:pPr eaLnBrk="1" hangingPunct="1"/>
            <a:r>
              <a:rPr lang="en-GB" altLang="en-US" sz="2400" dirty="0"/>
              <a:t>We do not have a uniform in Saint Michael’s National School. However the children should wear comfortable clothing daily. </a:t>
            </a:r>
          </a:p>
          <a:p>
            <a:pPr eaLnBrk="1" hangingPunct="1"/>
            <a:endParaRPr lang="en-GB" altLang="en-US" sz="2400" dirty="0"/>
          </a:p>
          <a:p>
            <a:pPr eaLnBrk="1" hangingPunct="1"/>
            <a:r>
              <a:rPr lang="en-GB" altLang="en-US" sz="2400" dirty="0"/>
              <a:t>Runners are needed as the children play outdoors daily. VELCRO footwear is essential for all pupils who have not yet learned how to tie laces. This is especially important this school year with social distancing, so we ask all parents to choose correct footwear for their child.  </a:t>
            </a:r>
          </a:p>
          <a:p>
            <a:pPr eaLnBrk="1" hangingPunct="1"/>
            <a:endParaRPr lang="en-GB" altLang="en-US" sz="1600" dirty="0"/>
          </a:p>
          <a:p>
            <a:pPr eaLnBrk="1" hangingPunct="1"/>
            <a:endParaRPr lang="en-GB" altLang="en-US" sz="2400" dirty="0"/>
          </a:p>
        </p:txBody>
      </p:sp>
      <p:pic>
        <p:nvPicPr>
          <p:cNvPr id="22532" name="Picture 6" descr="j0232986"/>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236296" y="4725144"/>
            <a:ext cx="1766935" cy="1840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1" name="Picture 11" descr="j0232612"/>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tretch>
            <a:fillRect/>
          </a:stretch>
        </p:blipFill>
        <p:spPr>
          <a:xfrm>
            <a:off x="6948264" y="608881"/>
            <a:ext cx="1561723" cy="1861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5" name="Picture 14" descr="j0279338"/>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a:xfrm>
            <a:off x="7560096" y="3068960"/>
            <a:ext cx="1336675"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93EF53C3-C457-48DE-A605-8A298F7335A9}"/>
              </a:ext>
            </a:extLst>
          </p:cNvPr>
          <p:cNvSpPr txBox="1"/>
          <p:nvPr/>
        </p:nvSpPr>
        <p:spPr>
          <a:xfrm>
            <a:off x="2987824" y="702779"/>
            <a:ext cx="3456384" cy="769441"/>
          </a:xfrm>
          <a:prstGeom prst="rect">
            <a:avLst/>
          </a:prstGeom>
          <a:noFill/>
        </p:spPr>
        <p:txBody>
          <a:bodyPr wrap="square" rtlCol="0">
            <a:spAutoFit/>
          </a:bodyPr>
          <a:lstStyle/>
          <a:p>
            <a:r>
              <a:rPr lang="en-IE" sz="4400" b="1" dirty="0">
                <a:solidFill>
                  <a:srgbClr val="FF0000"/>
                </a:solidFill>
              </a:rPr>
              <a:t>Clothes</a:t>
            </a:r>
            <a:endParaRPr lang="en-IE" b="1" dirty="0">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dissolve">
                                      <p:cBhvr>
                                        <p:cTn id="7"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251520" y="2564904"/>
            <a:ext cx="835292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r>
              <a:rPr lang="en-US" altLang="en-US" sz="2800" dirty="0"/>
              <a:t>Please help prepare your child for their new school environment.</a:t>
            </a:r>
          </a:p>
          <a:p>
            <a:pPr eaLnBrk="1" hangingPunct="1"/>
            <a:r>
              <a:rPr lang="en-US" altLang="en-US" sz="2800" dirty="0"/>
              <a:t>On Monday 31</a:t>
            </a:r>
            <a:r>
              <a:rPr lang="en-US" altLang="en-US" sz="2800" baseline="30000" dirty="0"/>
              <a:t>st</a:t>
            </a:r>
            <a:r>
              <a:rPr lang="en-US" altLang="en-US" sz="2800" dirty="0"/>
              <a:t> August you and your child will meet the teacher and visit the classroom</a:t>
            </a:r>
          </a:p>
          <a:p>
            <a:pPr eaLnBrk="1" hangingPunct="1"/>
            <a:r>
              <a:rPr lang="en-US" altLang="en-US" sz="2800" dirty="0"/>
              <a:t>On this day we will encourage you to practice with your child how they will walk in alone from the main door</a:t>
            </a:r>
          </a:p>
          <a:p>
            <a:pPr eaLnBrk="1" hangingPunct="1"/>
            <a:endParaRPr lang="en-US" altLang="en-US" sz="2800" dirty="0"/>
          </a:p>
        </p:txBody>
      </p:sp>
      <p:sp>
        <p:nvSpPr>
          <p:cNvPr id="24580" name="Text Box 6"/>
          <p:cNvSpPr txBox="1">
            <a:spLocks noChangeArrowheads="1"/>
          </p:cNvSpPr>
          <p:nvPr/>
        </p:nvSpPr>
        <p:spPr bwMode="auto">
          <a:xfrm>
            <a:off x="7667625" y="1341438"/>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omic Sans MS" charset="0"/>
              </a:defRPr>
            </a:lvl1pPr>
            <a:lvl2pPr marL="742950" indent="-285750" eaLnBrk="0" hangingPunct="0">
              <a:defRPr>
                <a:solidFill>
                  <a:schemeClr val="tx1"/>
                </a:solidFill>
                <a:latin typeface="Comic Sans MS" charset="0"/>
              </a:defRPr>
            </a:lvl2pPr>
            <a:lvl3pPr marL="1143000" indent="-228600" eaLnBrk="0" hangingPunct="0">
              <a:defRPr>
                <a:solidFill>
                  <a:schemeClr val="tx1"/>
                </a:solidFill>
                <a:latin typeface="Comic Sans MS" charset="0"/>
              </a:defRPr>
            </a:lvl3pPr>
            <a:lvl4pPr marL="1600200" indent="-228600" eaLnBrk="0" hangingPunct="0">
              <a:defRPr>
                <a:solidFill>
                  <a:schemeClr val="tx1"/>
                </a:solidFill>
                <a:latin typeface="Comic Sans MS" charset="0"/>
              </a:defRPr>
            </a:lvl4pPr>
            <a:lvl5pPr marL="2057400" indent="-228600" eaLnBrk="0" hangingPunct="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eaLnBrk="1" hangingPunct="1">
              <a:spcBef>
                <a:spcPct val="50000"/>
              </a:spcBef>
            </a:pPr>
            <a:endParaRPr lang="en-US" altLang="en-US" dirty="0"/>
          </a:p>
        </p:txBody>
      </p:sp>
      <p:pic>
        <p:nvPicPr>
          <p:cNvPr id="24582" name="Picture 6" descr="C:\Users\Niamh\AppData\Local\Microsoft\Windows\Temporary Internet Files\Content.IE5\VKLH3JPO\MC9004231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96364"/>
            <a:ext cx="1827213" cy="16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CE9254B-0AE2-418E-B8E5-7639A5BD360D}"/>
              </a:ext>
            </a:extLst>
          </p:cNvPr>
          <p:cNvSpPr txBox="1"/>
          <p:nvPr/>
        </p:nvSpPr>
        <p:spPr>
          <a:xfrm>
            <a:off x="1835696" y="261600"/>
            <a:ext cx="4392488" cy="1446550"/>
          </a:xfrm>
          <a:prstGeom prst="rect">
            <a:avLst/>
          </a:prstGeom>
          <a:noFill/>
        </p:spPr>
        <p:txBody>
          <a:bodyPr wrap="square" rtlCol="0">
            <a:spAutoFit/>
          </a:bodyPr>
          <a:lstStyle/>
          <a:p>
            <a:r>
              <a:rPr lang="en-IE" sz="4400" b="1" dirty="0">
                <a:solidFill>
                  <a:srgbClr val="FF0000"/>
                </a:solidFill>
              </a:rPr>
              <a:t>First day – a happy one!</a:t>
            </a:r>
          </a:p>
        </p:txBody>
      </p:sp>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09E503-A12A-45F1-8FFE-C5184F2D62B3}"/>
              </a:ext>
            </a:extLst>
          </p:cNvPr>
          <p:cNvSpPr>
            <a:spLocks noGrp="1"/>
          </p:cNvSpPr>
          <p:nvPr>
            <p:ph idx="1"/>
          </p:nvPr>
        </p:nvSpPr>
        <p:spPr>
          <a:xfrm>
            <a:off x="872067" y="2675467"/>
            <a:ext cx="8020413" cy="3129798"/>
          </a:xfrm>
        </p:spPr>
        <p:txBody>
          <a:bodyPr>
            <a:normAutofit/>
          </a:bodyPr>
          <a:lstStyle/>
          <a:p>
            <a:r>
              <a:rPr lang="en-US" altLang="en-US" sz="2800" dirty="0">
                <a:solidFill>
                  <a:schemeClr val="tx1"/>
                </a:solidFill>
                <a:latin typeface="Comic Sans MS" panose="030F0702030302020204" pitchFamily="66" charset="0"/>
              </a:rPr>
              <a:t>On your child’s first day parents cannot come into the building but if you are worried you can wait in the shelter shed in the yard. </a:t>
            </a:r>
            <a:br>
              <a:rPr lang="en-US" altLang="en-US" sz="2800" dirty="0">
                <a:solidFill>
                  <a:schemeClr val="tx1"/>
                </a:solidFill>
                <a:latin typeface="Comic Sans MS" panose="030F0702030302020204" pitchFamily="66" charset="0"/>
              </a:rPr>
            </a:br>
            <a:r>
              <a:rPr lang="en-US" altLang="en-US" sz="2800" dirty="0">
                <a:solidFill>
                  <a:schemeClr val="tx1"/>
                </a:solidFill>
                <a:latin typeface="Comic Sans MS" panose="030F0702030302020204" pitchFamily="66" charset="0"/>
              </a:rPr>
              <a:t>We will phone you if your child is upset.</a:t>
            </a:r>
          </a:p>
          <a:p>
            <a:r>
              <a:rPr lang="en-US" altLang="en-US" sz="2800" dirty="0">
                <a:solidFill>
                  <a:schemeClr val="tx1"/>
                </a:solidFill>
                <a:latin typeface="Comic Sans MS" panose="030F0702030302020204" pitchFamily="66" charset="0"/>
              </a:rPr>
              <a:t>For 1 week you can say goodbye from the pedestrian gate at the end of the ramp</a:t>
            </a:r>
          </a:p>
        </p:txBody>
      </p:sp>
      <p:sp>
        <p:nvSpPr>
          <p:cNvPr id="3" name="Title 2">
            <a:extLst>
              <a:ext uri="{FF2B5EF4-FFF2-40B4-BE49-F238E27FC236}">
                <a16:creationId xmlns:a16="http://schemas.microsoft.com/office/drawing/2014/main" id="{2D0BCD51-D7AA-4E52-93A8-3717EDD8F6BA}"/>
              </a:ext>
            </a:extLst>
          </p:cNvPr>
          <p:cNvSpPr>
            <a:spLocks noGrp="1"/>
          </p:cNvSpPr>
          <p:nvPr>
            <p:ph type="title"/>
          </p:nvPr>
        </p:nvSpPr>
        <p:spPr/>
        <p:txBody>
          <a:bodyPr>
            <a:normAutofit fontScale="90000"/>
          </a:bodyPr>
          <a:lstStyle/>
          <a:p>
            <a:r>
              <a:rPr lang="en-IE" sz="4400" b="1" dirty="0">
                <a:solidFill>
                  <a:srgbClr val="FF0000"/>
                </a:solidFill>
              </a:rPr>
              <a:t>First day – a happy one!</a:t>
            </a:r>
            <a:br>
              <a:rPr lang="en-IE" sz="4400" b="1" dirty="0">
                <a:solidFill>
                  <a:srgbClr val="FF0000"/>
                </a:solidFill>
              </a:rPr>
            </a:br>
            <a:endParaRPr lang="en-IE" dirty="0"/>
          </a:p>
        </p:txBody>
      </p:sp>
      <p:pic>
        <p:nvPicPr>
          <p:cNvPr id="5" name="Picture 6" descr="C:\Users\Niamh\AppData\Local\Microsoft\Windows\Temporary Internet Files\Content.IE5\VKLH3JPO\MC900423169[1].wmf">
            <a:extLst>
              <a:ext uri="{FF2B5EF4-FFF2-40B4-BE49-F238E27FC236}">
                <a16:creationId xmlns:a16="http://schemas.microsoft.com/office/drawing/2014/main" id="{9B39FE98-7E83-49DF-AC1F-0E38C38058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6787" y="731837"/>
            <a:ext cx="1827213" cy="16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106034"/>
      </p:ext>
    </p:extLst>
  </p:cSld>
  <p:clrMapOvr>
    <a:masterClrMapping/>
  </p:clrMapOvr>
  <p:transition>
    <p:newsfla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2733</TotalTime>
  <Words>1402</Words>
  <Application>Microsoft Office PowerPoint</Application>
  <PresentationFormat>On-screen Show (4:3)</PresentationFormat>
  <Paragraphs>148</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Candara</vt:lpstr>
      <vt:lpstr>Caveat</vt:lpstr>
      <vt:lpstr>Comic Sans MS</vt:lpstr>
      <vt:lpstr>Symbol</vt:lpstr>
      <vt:lpstr>Waveform</vt:lpstr>
      <vt:lpstr>PowerPoint Presentation</vt:lpstr>
      <vt:lpstr>PowerPoint Presentation</vt:lpstr>
      <vt:lpstr>Welcome!!</vt:lpstr>
      <vt:lpstr>PowerPoint Presentation</vt:lpstr>
      <vt:lpstr>Collecting your child </vt:lpstr>
      <vt:lpstr>Breaks </vt:lpstr>
      <vt:lpstr>PowerPoint Presentation</vt:lpstr>
      <vt:lpstr>PowerPoint Presentation</vt:lpstr>
      <vt:lpstr>First day – a happy one! </vt:lpstr>
      <vt:lpstr>Week 2 – Monday 7th September</vt:lpstr>
      <vt:lpstr>Who will work with your child </vt:lpstr>
      <vt:lpstr>Junior/Senior Infant Classroom</vt:lpstr>
      <vt:lpstr>Junior/Senior Infant Classroom</vt:lpstr>
      <vt:lpstr>Play</vt:lpstr>
      <vt:lpstr>PowerPoint Presentation</vt:lpstr>
      <vt:lpstr>PowerPoint Presentation</vt:lpstr>
      <vt:lpstr>PowerPoint Presentation</vt:lpstr>
      <vt:lpstr>PowerPoint Presentation</vt:lpstr>
      <vt:lpstr>    Other      Subjects</vt:lpstr>
      <vt:lpstr>Homework</vt:lpstr>
      <vt:lpstr>PowerPoint Presentation</vt:lpstr>
      <vt:lpstr>PowerPoint Presentation</vt:lpstr>
      <vt:lpstr>School Bag</vt:lpstr>
      <vt:lpstr>Birthday Invitations </vt:lpstr>
      <vt:lpstr>Health and Safety</vt:lpstr>
      <vt:lpstr>Communication</vt:lpstr>
      <vt:lpstr>Office </vt:lpstr>
      <vt:lpstr>School Website </vt:lpstr>
      <vt:lpstr>Created by Lesley Cooke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OEM</dc:creator>
  <cp:lastModifiedBy>Miriam Smyth</cp:lastModifiedBy>
  <cp:revision>104</cp:revision>
  <cp:lastPrinted>2014-05-10T17:18:58Z</cp:lastPrinted>
  <dcterms:created xsi:type="dcterms:W3CDTF">2003-05-24T22:29:51Z</dcterms:created>
  <dcterms:modified xsi:type="dcterms:W3CDTF">2020-08-26T19:46:01Z</dcterms:modified>
</cp:coreProperties>
</file>